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72" r:id="rId16"/>
    <p:sldId id="269" r:id="rId17"/>
    <p:sldId id="273" r:id="rId18"/>
    <p:sldId id="275" r:id="rId19"/>
    <p:sldId id="274" r:id="rId20"/>
    <p:sldId id="276" r:id="rId21"/>
    <p:sldId id="278" r:id="rId22"/>
    <p:sldId id="279" r:id="rId23"/>
    <p:sldId id="280" r:id="rId24"/>
    <p:sldId id="282" r:id="rId25"/>
    <p:sldId id="281" r:id="rId26"/>
    <p:sldId id="277" r:id="rId27"/>
    <p:sldId id="27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IZE35UvmC+MKTk8eROosQ==" hashData="lctqrCJ68Pjff03ncKNnILmG8rHdBcoO5ps/R3vPwZ2ya6fx4HpwHkdHDUda2kDpxAneTQgxCOyLUPfcBZu6D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4"/>
    <p:restoredTop sz="96405"/>
  </p:normalViewPr>
  <p:slideViewPr>
    <p:cSldViewPr snapToGrid="0" snapToObjects="1">
      <p:cViewPr varScale="1">
        <p:scale>
          <a:sx n="131" d="100"/>
          <a:sy n="131" d="100"/>
        </p:scale>
        <p:origin x="5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4/6/21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A00F-11B5-A345-8DA0-4C95256A4C30}"/>
              </a:ext>
            </a:extLst>
          </p:cNvPr>
          <p:cNvSpPr>
            <a:spLocks noGrp="1"/>
          </p:cNvSpPr>
          <p:nvPr>
            <p:ph type="ctrTitle"/>
          </p:nvPr>
        </p:nvSpPr>
        <p:spPr>
          <a:xfrm>
            <a:off x="845586" y="244993"/>
            <a:ext cx="7766936" cy="1646302"/>
          </a:xfrm>
        </p:spPr>
        <p:txBody>
          <a:bodyPr/>
          <a:lstStyle/>
          <a:p>
            <a:r>
              <a:rPr lang="en-PR" dirty="0"/>
              <a:t>Evangelio según Marcos</a:t>
            </a:r>
            <a:br>
              <a:rPr lang="en-PR" dirty="0"/>
            </a:br>
            <a:r>
              <a:rPr lang="en-PR" dirty="0"/>
              <a:t>5ta Clase</a:t>
            </a:r>
          </a:p>
        </p:txBody>
      </p:sp>
      <p:sp>
        <p:nvSpPr>
          <p:cNvPr id="3" name="Subtitle 2">
            <a:extLst>
              <a:ext uri="{FF2B5EF4-FFF2-40B4-BE49-F238E27FC236}">
                <a16:creationId xmlns:a16="http://schemas.microsoft.com/office/drawing/2014/main" id="{986CC995-C6AC-CC45-8119-3223CBAAB31D}"/>
              </a:ext>
            </a:extLst>
          </p:cNvPr>
          <p:cNvSpPr>
            <a:spLocks noGrp="1"/>
          </p:cNvSpPr>
          <p:nvPr>
            <p:ph type="subTitle" idx="1"/>
          </p:nvPr>
        </p:nvSpPr>
        <p:spPr>
          <a:xfrm>
            <a:off x="301354" y="5398157"/>
            <a:ext cx="7766936" cy="1096899"/>
          </a:xfrm>
        </p:spPr>
        <p:txBody>
          <a:bodyPr/>
          <a:lstStyle/>
          <a:p>
            <a:pPr algn="l"/>
            <a:r>
              <a:rPr lang="en-PR" sz="2400" dirty="0">
                <a:solidFill>
                  <a:schemeClr val="accent1"/>
                </a:solidFill>
              </a:rPr>
              <a:t>Misión Bautista de Vega Baja</a:t>
            </a:r>
          </a:p>
          <a:p>
            <a:pPr algn="l"/>
            <a:r>
              <a:rPr lang="en-US" sz="1600" dirty="0">
                <a:solidFill>
                  <a:schemeClr val="accent1">
                    <a:lumMod val="75000"/>
                  </a:schemeClr>
                </a:solidFill>
              </a:rPr>
              <a:t>P</a:t>
            </a:r>
            <a:r>
              <a:rPr lang="en-PR" sz="1600" dirty="0">
                <a:solidFill>
                  <a:schemeClr val="accent1">
                    <a:lumMod val="75000"/>
                  </a:schemeClr>
                </a:solidFill>
              </a:rPr>
              <a:t>or: José A. Santos Ríos</a:t>
            </a:r>
          </a:p>
        </p:txBody>
      </p:sp>
      <p:pic>
        <p:nvPicPr>
          <p:cNvPr id="5" name="Picture 4">
            <a:extLst>
              <a:ext uri="{FF2B5EF4-FFF2-40B4-BE49-F238E27FC236}">
                <a16:creationId xmlns:a16="http://schemas.microsoft.com/office/drawing/2014/main" id="{1036FF51-9112-634F-A3B7-F17EE7D9092D}"/>
              </a:ext>
            </a:extLst>
          </p:cNvPr>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6922"/>
                    </a14:imgEffect>
                    <a14:imgEffect>
                      <a14:saturation sat="197000"/>
                    </a14:imgEffect>
                  </a14:imgLayer>
                </a14:imgProps>
              </a:ext>
            </a:extLst>
          </a:blip>
          <a:srcRect/>
          <a:stretch/>
        </p:blipFill>
        <p:spPr>
          <a:xfrm>
            <a:off x="5650298" y="2524543"/>
            <a:ext cx="3278522" cy="3688337"/>
          </a:xfrm>
          <a:prstGeom prst="rect">
            <a:avLst/>
          </a:prstGeom>
        </p:spPr>
      </p:pic>
    </p:spTree>
    <p:extLst>
      <p:ext uri="{BB962C8B-B14F-4D97-AF65-F5344CB8AC3E}">
        <p14:creationId xmlns:p14="http://schemas.microsoft.com/office/powerpoint/2010/main" val="285633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pic>
        <p:nvPicPr>
          <p:cNvPr id="1026" name="Picture 2">
            <a:extLst>
              <a:ext uri="{FF2B5EF4-FFF2-40B4-BE49-F238E27FC236}">
                <a16:creationId xmlns:a16="http://schemas.microsoft.com/office/drawing/2014/main" id="{1C90F520-5BD8-3C44-91A4-EB13CBB523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82988" y="1701800"/>
            <a:ext cx="7206436" cy="48932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13C0CB-1BAF-A54F-A20E-7551F0B2EC66}"/>
              </a:ext>
            </a:extLst>
          </p:cNvPr>
          <p:cNvSpPr txBox="1"/>
          <p:nvPr/>
        </p:nvSpPr>
        <p:spPr>
          <a:xfrm>
            <a:off x="677334" y="1701800"/>
            <a:ext cx="3587169" cy="5016758"/>
          </a:xfrm>
          <a:prstGeom prst="rect">
            <a:avLst/>
          </a:prstGeom>
          <a:noFill/>
        </p:spPr>
        <p:txBody>
          <a:bodyPr wrap="square" rtlCol="0">
            <a:spAutoFit/>
          </a:bodyPr>
          <a:lstStyle/>
          <a:p>
            <a:pPr marL="342900" indent="-342900" algn="just">
              <a:buFont typeface="Arial" panose="020B0604020202020204" pitchFamily="34" charset="0"/>
              <a:buChar char="•"/>
            </a:pPr>
            <a:r>
              <a:rPr lang="es-ES_tradnl" sz="2000" dirty="0"/>
              <a:t>Betfagé, lugar que se ubica en el monte de los olivos y cerca a de Betania donde descansa Jesús después de su entrada a Jerusalén.  </a:t>
            </a:r>
          </a:p>
          <a:p>
            <a:pPr marL="342900" indent="-342900" algn="just">
              <a:buFont typeface="Arial" panose="020B0604020202020204" pitchFamily="34" charset="0"/>
              <a:buChar char="•"/>
            </a:pPr>
            <a:r>
              <a:rPr lang="es-ES_tradnl" sz="2000" dirty="0"/>
              <a:t>Se dice que fue en </a:t>
            </a:r>
            <a:r>
              <a:rPr lang="es-ES_tradnl" sz="2000" dirty="0" err="1"/>
              <a:t>betfagé</a:t>
            </a:r>
            <a:r>
              <a:rPr lang="es-ES_tradnl" sz="2000" dirty="0"/>
              <a:t> donde se encontraba el pollino atado que usó el maestro para entrar a Jerusalén.  </a:t>
            </a:r>
          </a:p>
          <a:p>
            <a:pPr marL="342900" indent="-342900" algn="just">
              <a:buFont typeface="Arial" panose="020B0604020202020204" pitchFamily="34" charset="0"/>
              <a:buChar char="•"/>
            </a:pPr>
            <a:r>
              <a:rPr lang="es-ES_tradnl" sz="2000" dirty="0"/>
              <a:t>Estos lugares se encontraban dentro del limite de 1 Km. requerido por la ley del sábado para caminar.</a:t>
            </a:r>
          </a:p>
        </p:txBody>
      </p:sp>
    </p:spTree>
    <p:extLst>
      <p:ext uri="{BB962C8B-B14F-4D97-AF65-F5344CB8AC3E}">
        <p14:creationId xmlns:p14="http://schemas.microsoft.com/office/powerpoint/2010/main" val="381477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38550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0"/>
            <a:ext cx="11607800" cy="4868333"/>
          </a:xfrm>
        </p:spPr>
        <p:txBody>
          <a:bodyPr>
            <a:normAutofit fontScale="85000" lnSpcReduction="20000"/>
          </a:bodyPr>
          <a:lstStyle/>
          <a:p>
            <a:pPr marL="0" indent="0" algn="just">
              <a:buNone/>
            </a:pPr>
            <a:r>
              <a:rPr lang="es-ES_tradnl" sz="3300" b="1" dirty="0">
                <a:solidFill>
                  <a:schemeClr val="accent2">
                    <a:lumMod val="75000"/>
                  </a:schemeClr>
                </a:solidFill>
                <a:latin typeface="+mj-lt"/>
                <a:ea typeface="+mj-ea"/>
                <a:cs typeface="+mj-cs"/>
              </a:rPr>
              <a:t>La entrada triunfal en Jerusalén  (11:1-11)</a:t>
            </a:r>
          </a:p>
          <a:p>
            <a:pPr marL="0" indent="0" algn="just">
              <a:buNone/>
            </a:pPr>
            <a:r>
              <a:rPr lang="es-ES_tradnl" sz="3300" dirty="0">
                <a:solidFill>
                  <a:schemeClr val="tx1"/>
                </a:solidFill>
                <a:latin typeface="+mj-lt"/>
                <a:ea typeface="+mj-ea"/>
                <a:cs typeface="+mj-cs"/>
              </a:rPr>
              <a:t>Esta es una narrativa altamente profética y llena de simbolismos que inmediatamente atentan contra el estado actual de las cosas.</a:t>
            </a:r>
          </a:p>
          <a:p>
            <a:pPr marL="514350" indent="-514350" algn="just">
              <a:buFont typeface="+mj-lt"/>
              <a:buAutoNum type="arabicPeriod"/>
            </a:pPr>
            <a:r>
              <a:rPr lang="es-ES_tradnl" sz="3300" dirty="0">
                <a:solidFill>
                  <a:schemeClr val="tx1"/>
                </a:solidFill>
                <a:latin typeface="+mj-lt"/>
                <a:ea typeface="+mj-ea"/>
                <a:cs typeface="+mj-cs"/>
              </a:rPr>
              <a:t>Entra en gesto de toma de posesión y de entronización regia en la ciudad sagrada, lugar único para adorar.</a:t>
            </a:r>
          </a:p>
          <a:p>
            <a:pPr marL="514350" indent="-514350" algn="just">
              <a:buFont typeface="+mj-lt"/>
              <a:buAutoNum type="arabicPeriod"/>
            </a:pPr>
            <a:r>
              <a:rPr lang="es-ES_tradnl" sz="3300" dirty="0">
                <a:solidFill>
                  <a:schemeClr val="tx1"/>
                </a:solidFill>
                <a:latin typeface="+mj-lt"/>
                <a:ea typeface="+mj-ea"/>
                <a:cs typeface="+mj-cs"/>
              </a:rPr>
              <a:t>Usa un pollino, asno que nunca fue montado, como los reyes.</a:t>
            </a:r>
          </a:p>
          <a:p>
            <a:pPr marL="514350" indent="-514350" algn="just">
              <a:buFont typeface="+mj-lt"/>
              <a:buAutoNum type="arabicPeriod"/>
            </a:pPr>
            <a:r>
              <a:rPr lang="es-ES_tradnl" sz="3300" dirty="0">
                <a:solidFill>
                  <a:schemeClr val="tx1"/>
                </a:solidFill>
                <a:latin typeface="+mj-lt"/>
                <a:ea typeface="+mj-ea"/>
                <a:cs typeface="+mj-cs"/>
              </a:rPr>
              <a:t>Una multitud lo aclama como el que viene en el nombre del Señor.  Que viene a inaugurar el reino esperado de Dios.</a:t>
            </a:r>
          </a:p>
          <a:p>
            <a:pPr marL="0" indent="0" algn="just">
              <a:buNone/>
            </a:pPr>
            <a:r>
              <a:rPr lang="es-ES_tradnl" sz="3300" dirty="0">
                <a:solidFill>
                  <a:schemeClr val="tx1"/>
                </a:solidFill>
                <a:latin typeface="+mj-lt"/>
                <a:ea typeface="+mj-ea"/>
                <a:cs typeface="+mj-cs"/>
              </a:rPr>
              <a:t>Nada de esto le parece bien al Sanedrín y con esta demostración profética anuncia el final de todo el sistema político, religioso y social de los judíos como ellos lo conocían.  En poco tiempo todo eso desaparecería, el templo, los sacrificios y el sacerdocio.   </a:t>
            </a:r>
          </a:p>
          <a:p>
            <a:pPr marL="514350" indent="-514350">
              <a:buFont typeface="+mj-lt"/>
              <a:buAutoNum type="arabicPeriod"/>
            </a:pPr>
            <a:endParaRPr lang="es-ES_tradnl" sz="2800" b="1" dirty="0">
              <a:solidFill>
                <a:schemeClr val="tx1"/>
              </a:solidFill>
              <a:latin typeface="+mj-lt"/>
              <a:ea typeface="+mj-ea"/>
              <a:cs typeface="+mj-cs"/>
            </a:endParaRPr>
          </a:p>
        </p:txBody>
      </p:sp>
    </p:spTree>
    <p:extLst>
      <p:ext uri="{BB962C8B-B14F-4D97-AF65-F5344CB8AC3E}">
        <p14:creationId xmlns:p14="http://schemas.microsoft.com/office/powerpoint/2010/main" val="66781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13:1–13:37)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latin typeface="+mj-lt"/>
                <a:ea typeface="+mj-ea"/>
                <a:cs typeface="+mj-cs"/>
              </a:rPr>
              <a:t>Jesús y la higuera; echa a los mercaderes del templo.(11:12-19 )</a:t>
            </a:r>
          </a:p>
          <a:p>
            <a:pPr marL="0" indent="0">
              <a:buNone/>
            </a:pPr>
            <a:r>
              <a:rPr lang="es-ES_tradnl" sz="2800" dirty="0">
                <a:solidFill>
                  <a:schemeClr val="tx1"/>
                </a:solidFill>
                <a:latin typeface="+mj-lt"/>
                <a:ea typeface="+mj-ea"/>
                <a:cs typeface="+mj-cs"/>
              </a:rPr>
              <a:t>Esta es la única acción negativa que se registra del Maestro</a:t>
            </a:r>
          </a:p>
          <a:p>
            <a:pPr marL="0" indent="0">
              <a:buNone/>
            </a:pPr>
            <a:r>
              <a:rPr lang="es-ES_tradnl" sz="2800" dirty="0">
                <a:solidFill>
                  <a:schemeClr val="tx1"/>
                </a:solidFill>
                <a:latin typeface="+mj-lt"/>
                <a:ea typeface="+mj-ea"/>
                <a:cs typeface="+mj-cs"/>
              </a:rPr>
              <a:t>Jesús realmente no pudo purificar el templo porque para eso hubiera tenido que sacar a todo el sacerdocio de sus puestos, pues era esa la raíz de la corrupción que causaba la mercadería que Jesús sí destruyó.</a:t>
            </a:r>
          </a:p>
          <a:p>
            <a:pPr marL="0" indent="0">
              <a:buNone/>
            </a:pPr>
            <a:r>
              <a:rPr lang="es-ES_tradnl" sz="2800" dirty="0">
                <a:solidFill>
                  <a:schemeClr val="tx1"/>
                </a:solidFill>
                <a:latin typeface="+mj-lt"/>
                <a:ea typeface="+mj-ea"/>
                <a:cs typeface="+mj-cs"/>
              </a:rPr>
              <a:t>La forma tan descarada en la que se explotaba al pueblo en el templo es un referente a la mercadería que del evangelio hacen las iglesias y denominaciones en el siglo XXI.  Eso sucede cuando el pueblo que busca adorar a Dios en espíritu y en verdad se conforma con lo que se dice desde el púlpito y no sigue el ejemplo de Berea.(Hechos 17:11)</a:t>
            </a: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98991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fontScale="92500"/>
          </a:bodyPr>
          <a:lstStyle/>
          <a:p>
            <a:pPr marL="0" indent="0">
              <a:buNone/>
            </a:pPr>
            <a:r>
              <a:rPr lang="es-ES_tradnl" sz="2800" dirty="0">
                <a:solidFill>
                  <a:schemeClr val="accent2"/>
                </a:solidFill>
                <a:latin typeface="+mj-lt"/>
                <a:ea typeface="+mj-ea"/>
                <a:cs typeface="+mj-cs"/>
              </a:rPr>
              <a:t> </a:t>
            </a:r>
            <a:r>
              <a:rPr lang="es-ES_tradnl" sz="2800" b="1" dirty="0">
                <a:solidFill>
                  <a:schemeClr val="accent2"/>
                </a:solidFill>
                <a:latin typeface="+mj-lt"/>
                <a:ea typeface="+mj-ea"/>
                <a:cs typeface="+mj-cs"/>
              </a:rPr>
              <a:t>La higuera maldecida (11:20-26) </a:t>
            </a:r>
            <a:endParaRPr lang="es-ES_tradnl" sz="2800" b="1" dirty="0">
              <a:solidFill>
                <a:schemeClr val="tx1"/>
              </a:solidFill>
              <a:latin typeface="+mj-lt"/>
              <a:ea typeface="+mj-ea"/>
              <a:cs typeface="+mj-cs"/>
            </a:endParaRPr>
          </a:p>
          <a:p>
            <a:pPr marL="0" indent="0">
              <a:buNone/>
            </a:pPr>
            <a:r>
              <a:rPr lang="es-ES_tradnl" sz="2800" dirty="0">
                <a:solidFill>
                  <a:schemeClr val="accent1"/>
                </a:solidFill>
                <a:latin typeface="+mj-lt"/>
                <a:ea typeface="+mj-ea"/>
                <a:cs typeface="+mj-cs"/>
              </a:rPr>
              <a:t> </a:t>
            </a:r>
            <a:r>
              <a:rPr lang="es-ES_tradnl" sz="2800" dirty="0">
                <a:solidFill>
                  <a:schemeClr val="tx1"/>
                </a:solidFill>
                <a:latin typeface="+mj-lt"/>
                <a:ea typeface="+mj-ea"/>
                <a:cs typeface="+mj-cs"/>
              </a:rPr>
              <a:t>El relato de la higuera es interrumpido por el de los mercadores y es una metáfora sobre lo que le sucederá al templo, la mercadería en el mismo, la adoración y el sacerdocio.</a:t>
            </a:r>
          </a:p>
          <a:p>
            <a:pPr marL="0" indent="0">
              <a:buNone/>
            </a:pPr>
            <a:r>
              <a:rPr lang="es-ES_tradnl" sz="2800" dirty="0">
                <a:solidFill>
                  <a:schemeClr val="tx1"/>
                </a:solidFill>
                <a:latin typeface="+mj-lt"/>
                <a:ea typeface="+mj-ea"/>
                <a:cs typeface="+mj-cs"/>
              </a:rPr>
              <a:t>Al igual que la higuera el sacerdocio tenía mucha pompa, pero estaba vacío, no tenía fruto.  La presencia de Dios se había marchado hacía cientos de años y la adoración que allí se hacía era una abominación ante Dios.  </a:t>
            </a:r>
          </a:p>
          <a:p>
            <a:pPr marL="0" indent="0">
              <a:buNone/>
            </a:pPr>
            <a:r>
              <a:rPr lang="es-ES_tradnl" sz="2800" dirty="0">
                <a:solidFill>
                  <a:schemeClr val="tx1"/>
                </a:solidFill>
                <a:latin typeface="+mj-lt"/>
                <a:ea typeface="+mj-ea"/>
                <a:cs typeface="+mj-cs"/>
              </a:rPr>
              <a:t>Fueron malditos junto con las 10 tribus del norte y de igual manera desaparecidos o esparcidos sobre la faz de la tierra y todo lo que los distinguía desapareció para dar paso al reino anunciado por Jesús, según el nuevo pacto en su sangre.</a:t>
            </a:r>
          </a:p>
        </p:txBody>
      </p:sp>
    </p:spTree>
    <p:extLst>
      <p:ext uri="{BB962C8B-B14F-4D97-AF65-F5344CB8AC3E}">
        <p14:creationId xmlns:p14="http://schemas.microsoft.com/office/powerpoint/2010/main" val="339688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rPr>
              <a:t>La higuera maldecida (11:20-26) Continuación</a:t>
            </a:r>
          </a:p>
          <a:p>
            <a:pPr marL="0" indent="0">
              <a:buNone/>
            </a:pPr>
            <a:r>
              <a:rPr lang="es-ES_tradnl" sz="2800" dirty="0">
                <a:solidFill>
                  <a:schemeClr val="tx1"/>
                </a:solidFill>
              </a:rPr>
              <a:t>Aprovecha Jesús esta ocasión para enseñar a sus discípulos la fuerza o el poder de la oración con fe. </a:t>
            </a:r>
          </a:p>
          <a:p>
            <a:pPr marL="0" indent="0">
              <a:buNone/>
            </a:pPr>
            <a:r>
              <a:rPr lang="es-ES_tradnl" sz="2800" dirty="0">
                <a:solidFill>
                  <a:schemeClr val="tx1"/>
                </a:solidFill>
              </a:rPr>
              <a:t>Como dicen Santiago 1:6-8 y Hebreos 11:6</a:t>
            </a:r>
          </a:p>
          <a:p>
            <a:pPr marL="0" indent="0">
              <a:buNone/>
            </a:pPr>
            <a:r>
              <a:rPr lang="es-ES_tradnl" sz="2800" dirty="0">
                <a:solidFill>
                  <a:schemeClr val="tx1"/>
                </a:solidFill>
              </a:rPr>
              <a:t>Sin embargo ese poder está condicionado al estado de humildad en el que pueda estar el corazón de la persona.</a:t>
            </a:r>
          </a:p>
          <a:p>
            <a:pPr marL="0" indent="0">
              <a:buNone/>
            </a:pPr>
            <a:r>
              <a:rPr lang="es-ES_tradnl" sz="2800" dirty="0">
                <a:solidFill>
                  <a:schemeClr val="tx1"/>
                </a:solidFill>
              </a:rPr>
              <a:t>Porque si no perdona a aquél contra quien tiene algo en contra nada conseguir. Si no perdona el Padre tampoco a de perdonarle.</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020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lnSpcReduction="10000"/>
          </a:bodyPr>
          <a:lstStyle/>
          <a:p>
            <a:pPr marL="0" indent="0">
              <a:buNone/>
            </a:pPr>
            <a:r>
              <a:rPr lang="es-ES_tradnl" sz="2800" b="1" dirty="0">
                <a:solidFill>
                  <a:schemeClr val="accent2"/>
                </a:solidFill>
                <a:latin typeface="+mj-lt"/>
                <a:ea typeface="+mj-ea"/>
                <a:cs typeface="+mj-cs"/>
              </a:rPr>
              <a:t>El caso de la autoridad de Jesús. (11:27-33)</a:t>
            </a:r>
          </a:p>
          <a:p>
            <a:pPr marL="0" indent="0">
              <a:buNone/>
            </a:pPr>
            <a:r>
              <a:rPr lang="es-ES_tradnl" sz="2800" dirty="0">
                <a:solidFill>
                  <a:schemeClr val="tx1"/>
                </a:solidFill>
                <a:latin typeface="+mj-lt"/>
                <a:ea typeface="+mj-ea"/>
                <a:cs typeface="+mj-cs"/>
              </a:rPr>
              <a:t>Este es un texto de controversia profética.</a:t>
            </a:r>
          </a:p>
          <a:p>
            <a:pPr marL="0" indent="0">
              <a:buNone/>
            </a:pPr>
            <a:r>
              <a:rPr lang="es-ES_tradnl" sz="2800" dirty="0">
                <a:solidFill>
                  <a:schemeClr val="tx1"/>
                </a:solidFill>
                <a:latin typeface="+mj-lt"/>
                <a:ea typeface="+mj-ea"/>
                <a:cs typeface="+mj-cs"/>
              </a:rPr>
              <a:t>Después de haber echado los mercaderes del templo Jesús se pasea por el mismo esperando una reacción de los dirigentes locales (los principales sacerdotes, los escribas y los ancianos) la cual no se hace esperar.  </a:t>
            </a:r>
          </a:p>
          <a:p>
            <a:pPr marL="0" indent="0">
              <a:buNone/>
            </a:pPr>
            <a:r>
              <a:rPr lang="es-ES_tradnl" sz="2800" dirty="0">
                <a:solidFill>
                  <a:schemeClr val="tx1"/>
                </a:solidFill>
                <a:latin typeface="+mj-lt"/>
                <a:ea typeface="+mj-ea"/>
                <a:cs typeface="+mj-cs"/>
              </a:rPr>
              <a:t>Cuestionan a Jesús, de forma informal, su autoridad para hacer lo que hizo. Le piden credenciales, pero las que tiene Jesús ellos ni las van a entender ni las van a aceptar (cf. 9:7).  Jesús los deja entonces sin contestar su cuestionamiento, rechazando así su jerarquía.  Lo que aumenta sus deseos de deshacerse de él.</a:t>
            </a: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44743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latin typeface="+mj-lt"/>
                <a:ea typeface="+mj-ea"/>
                <a:cs typeface="+mj-cs"/>
              </a:rPr>
              <a:t>Parábola del dueño de la viña (12:1-12)</a:t>
            </a:r>
          </a:p>
          <a:p>
            <a:pPr marL="0" indent="0">
              <a:buNone/>
            </a:pPr>
            <a:r>
              <a:rPr lang="es-ES_tradnl" sz="2800" dirty="0">
                <a:solidFill>
                  <a:schemeClr val="tx1"/>
                </a:solidFill>
                <a:latin typeface="+mj-lt"/>
                <a:ea typeface="+mj-ea"/>
                <a:cs typeface="+mj-cs"/>
              </a:rPr>
              <a:t>Aunque no le dio contestación alguna en el pasaje anterior aquí le contesta con una parábola con la que les da a entender la verdadera posición en la que se encuentran con relación a Dios, el dueño de la viña.</a:t>
            </a:r>
          </a:p>
          <a:p>
            <a:pPr marL="0" indent="0">
              <a:buNone/>
            </a:pPr>
            <a:r>
              <a:rPr lang="es-ES_tradnl" sz="2800" dirty="0">
                <a:solidFill>
                  <a:schemeClr val="tx1"/>
                </a:solidFill>
                <a:latin typeface="+mj-lt"/>
                <a:ea typeface="+mj-ea"/>
                <a:cs typeface="+mj-cs"/>
              </a:rPr>
              <a:t>Éstos son los descendientes de los que matan a los profetas enviados por Dios para que Israel  enderece sus caminos.  Los mismos que también han de matar al hijo amado de Dios para quedarse con el poder heredado de sus antepasados.  El poder que piensan que poseen por conducto de ser los administradores de la Ley.</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5952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latin typeface="+mj-lt"/>
                <a:ea typeface="+mj-ea"/>
                <a:cs typeface="+mj-cs"/>
              </a:rPr>
              <a:t>Sobre el tributo. (12:13-17)</a:t>
            </a:r>
          </a:p>
          <a:p>
            <a:pPr marL="0" indent="0">
              <a:buNone/>
            </a:pPr>
            <a:r>
              <a:rPr lang="es-ES_tradnl" sz="2800" dirty="0">
                <a:solidFill>
                  <a:schemeClr val="tx1"/>
                </a:solidFill>
                <a:latin typeface="+mj-lt"/>
                <a:ea typeface="+mj-ea"/>
                <a:cs typeface="+mj-cs"/>
              </a:rPr>
              <a:t>Una vez más lo que vamos a ver en todo el capítulo 12 serán perícopas de controversias.  Los sanedritas tratando de coger a Jesús en falta.</a:t>
            </a:r>
          </a:p>
          <a:p>
            <a:pPr marL="0" indent="0">
              <a:buNone/>
            </a:pPr>
            <a:r>
              <a:rPr lang="es-ES_tradnl" sz="2800" dirty="0">
                <a:solidFill>
                  <a:schemeClr val="tx1"/>
                </a:solidFill>
                <a:latin typeface="+mj-lt"/>
                <a:ea typeface="+mj-ea"/>
                <a:cs typeface="+mj-cs"/>
              </a:rPr>
              <a:t>Noten la malicia e hipocresía de estas personas: “</a:t>
            </a:r>
            <a:r>
              <a:rPr lang="es-ES_tradnl" sz="2800" i="1" dirty="0">
                <a:solidFill>
                  <a:schemeClr val="tx1"/>
                </a:solidFill>
                <a:latin typeface="+mj-lt"/>
                <a:ea typeface="+mj-ea"/>
                <a:cs typeface="+mj-cs"/>
              </a:rPr>
              <a:t>sabemos que eres hombre veraz…” </a:t>
            </a:r>
            <a:r>
              <a:rPr lang="es-ES_tradnl" sz="2800" dirty="0">
                <a:solidFill>
                  <a:schemeClr val="tx1"/>
                </a:solidFill>
                <a:latin typeface="+mj-lt"/>
                <a:ea typeface="+mj-ea"/>
                <a:cs typeface="+mj-cs"/>
              </a:rPr>
              <a:t>Querían que Jesús se declarara en contra del imperio para acusarle con los “federales”.</a:t>
            </a:r>
          </a:p>
          <a:p>
            <a:pPr marL="0" indent="0">
              <a:buNone/>
            </a:pPr>
            <a:r>
              <a:rPr lang="es-ES_tradnl" sz="2800" dirty="0">
                <a:solidFill>
                  <a:schemeClr val="tx1"/>
                </a:solidFill>
                <a:latin typeface="+mj-lt"/>
                <a:ea typeface="+mj-ea"/>
                <a:cs typeface="+mj-cs"/>
              </a:rPr>
              <a:t>Humildemente podemos decir que la enseñanza para nosotros debiera ser que sin importar nuestras responsabilidades seculares, tenemos que separar un tiempo, no tanto para congregarnos para adorar, pero para invertir en la obra del reino de Dios. (Romanos 12:1)</a:t>
            </a:r>
          </a:p>
        </p:txBody>
      </p:sp>
    </p:spTree>
    <p:extLst>
      <p:ext uri="{BB962C8B-B14F-4D97-AF65-F5344CB8AC3E}">
        <p14:creationId xmlns:p14="http://schemas.microsoft.com/office/powerpoint/2010/main" val="206534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lnSpcReduction="10000"/>
          </a:bodyPr>
          <a:lstStyle/>
          <a:p>
            <a:pPr marL="0" indent="0">
              <a:buNone/>
            </a:pPr>
            <a:r>
              <a:rPr lang="es-ES_tradnl" sz="2800" b="1" dirty="0">
                <a:solidFill>
                  <a:schemeClr val="accent2"/>
                </a:solidFill>
                <a:latin typeface="+mj-lt"/>
                <a:ea typeface="+mj-ea"/>
                <a:cs typeface="+mj-cs"/>
              </a:rPr>
              <a:t>El matrimonio en la resurrección. (12:18-27)</a:t>
            </a:r>
          </a:p>
          <a:p>
            <a:pPr marL="0" indent="0">
              <a:buNone/>
            </a:pPr>
            <a:r>
              <a:rPr lang="es-ES_tradnl" sz="2800" dirty="0">
                <a:solidFill>
                  <a:schemeClr val="tx1"/>
                </a:solidFill>
                <a:latin typeface="+mj-lt"/>
                <a:ea typeface="+mj-ea"/>
                <a:cs typeface="+mj-cs"/>
              </a:rPr>
              <a:t>Este es un caso para señalar el sectarismo judío del tiempo de Jesús. Es bueno señalar que los judíos no esperaban un reino celestial como esperamos nosotros en algunas iglesias.  Su esperado reino de Dios era terrenal, aún los discípulos lo creían así, Hechos 1:6. Es más, Jesús como buen judío nunca enseñó sobre un reino celestial todo el tiempo su entorno era terrenal.  </a:t>
            </a:r>
          </a:p>
          <a:p>
            <a:pPr marL="0" indent="0">
              <a:buNone/>
            </a:pPr>
            <a:r>
              <a:rPr lang="es-ES_tradnl" sz="2800" dirty="0">
                <a:solidFill>
                  <a:schemeClr val="tx1"/>
                </a:solidFill>
                <a:latin typeface="+mj-lt"/>
                <a:ea typeface="+mj-ea"/>
                <a:cs typeface="+mj-cs"/>
              </a:rPr>
              <a:t>En Mateo 10:23 él habla del regreso del hijo del hombre.  Es que según Daniel 7:13 y Enoc en el capítulo 62 el hijo del hombre regresaría con poder a juzgar o se le daría todo el poder para juzgar.  El punto es que todo esto ocurre en la tierra, desde el cielo para la tierra.</a:t>
            </a:r>
          </a:p>
        </p:txBody>
      </p:sp>
    </p:spTree>
    <p:extLst>
      <p:ext uri="{BB962C8B-B14F-4D97-AF65-F5344CB8AC3E}">
        <p14:creationId xmlns:p14="http://schemas.microsoft.com/office/powerpoint/2010/main" val="323213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rPr>
              <a:t>El matrimonio en la resurrección. (12:18-27)</a:t>
            </a:r>
          </a:p>
          <a:p>
            <a:pPr marL="0" indent="0">
              <a:buNone/>
            </a:pPr>
            <a:r>
              <a:rPr lang="es-ES_tradnl" sz="2800" b="1" dirty="0">
                <a:solidFill>
                  <a:schemeClr val="tx1"/>
                </a:solidFill>
              </a:rPr>
              <a:t>Quería señalar ese punto para que tuviéramos una idea de lo dividido que estaban los judíos en cuanto a sus creencias o doctrinas en aquél tiempo. </a:t>
            </a:r>
          </a:p>
          <a:p>
            <a:pPr marL="0" indent="0">
              <a:buNone/>
            </a:pPr>
            <a:r>
              <a:rPr lang="es-ES_tradnl" sz="2800" b="1" dirty="0">
                <a:solidFill>
                  <a:schemeClr val="tx1"/>
                </a:solidFill>
              </a:rPr>
              <a:t>Esenios, zelotes, escribas, saduceos y aun los fariseos estaban divididos entre sí.  O sea, que el judaísmo del primer siglo no era uno monolítico. </a:t>
            </a:r>
          </a:p>
          <a:p>
            <a:pPr marL="0" indent="0">
              <a:buNone/>
            </a:pPr>
            <a:r>
              <a:rPr lang="es-ES_tradnl" sz="2800" b="1" dirty="0">
                <a:solidFill>
                  <a:schemeClr val="tx1"/>
                </a:solidFill>
              </a:rPr>
              <a:t>Lo que todos tenían en común era el lugar del reino y esto era sobre el planeta tierra, aún Jesús, como buen judío predicó del reino sobre la tierra.</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115107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rPr>
              <a:t>El matrimonio en la resurrección. (12:18-27)</a:t>
            </a:r>
          </a:p>
          <a:p>
            <a:pPr marL="0" indent="0">
              <a:buNone/>
            </a:pPr>
            <a:r>
              <a:rPr lang="es-ES_tradnl" sz="2800" b="1" dirty="0">
                <a:solidFill>
                  <a:schemeClr val="tx1"/>
                </a:solidFill>
              </a:rPr>
              <a:t>En esta confrontación, esta vez con los saduceos, a Jesús se le pregunta sobre el tema de resurrección usando la ley del levirato.</a:t>
            </a:r>
          </a:p>
          <a:p>
            <a:pPr marL="0" indent="0">
              <a:buNone/>
            </a:pPr>
            <a:r>
              <a:rPr lang="es-ES_tradnl" sz="2800" b="1" dirty="0">
                <a:solidFill>
                  <a:schemeClr val="tx1"/>
                </a:solidFill>
              </a:rPr>
              <a:t>Sabiendo que ellos no creían en la resurrección ni en los ángeles Jesús les contesta estableciendo la existencia de ambos y les insiste sobre el error en que habían caído.</a:t>
            </a:r>
          </a:p>
          <a:p>
            <a:pPr marL="0" indent="0">
              <a:buNone/>
            </a:pPr>
            <a:r>
              <a:rPr lang="es-ES_tradnl" sz="2800" b="1" dirty="0">
                <a:solidFill>
                  <a:schemeClr val="tx1"/>
                </a:solidFill>
              </a:rPr>
              <a:t>Muchos cristianos piensan que las palabras de Jesús implican que los ángeles no tienen órganos genitales, pero es obvio que de lo que se trata es de los impulsos sexuales que dejaríamos de tener.</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00068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latin typeface="+mj-lt"/>
                <a:ea typeface="+mj-ea"/>
                <a:cs typeface="+mj-cs"/>
              </a:rPr>
              <a:t>El gran mandamiento  (12:28-24)</a:t>
            </a:r>
          </a:p>
          <a:p>
            <a:pPr marL="0" indent="0">
              <a:buNone/>
            </a:pPr>
            <a:r>
              <a:rPr lang="es-ES_tradnl" sz="2800" dirty="0">
                <a:solidFill>
                  <a:schemeClr val="tx1"/>
                </a:solidFill>
                <a:latin typeface="+mj-lt"/>
                <a:ea typeface="+mj-ea"/>
                <a:cs typeface="+mj-cs"/>
              </a:rPr>
              <a:t>Aunque parezca más amistoso este encuentro forma pare de la conspiración para hacer caer a Jesús en el error que les daría la excusa para matarle. </a:t>
            </a:r>
          </a:p>
          <a:p>
            <a:pPr marL="0" indent="0">
              <a:buNone/>
            </a:pPr>
            <a:r>
              <a:rPr lang="es-ES_tradnl" sz="2800" dirty="0">
                <a:solidFill>
                  <a:schemeClr val="tx1"/>
                </a:solidFill>
                <a:latin typeface="+mj-lt"/>
                <a:ea typeface="+mj-ea"/>
                <a:cs typeface="+mj-cs"/>
              </a:rPr>
              <a:t>Se trata de la práctica de los estudiosos de la ley en resumir los 613 mandamientos en uno.  Jesús le contesta citando a </a:t>
            </a:r>
            <a:r>
              <a:rPr lang="es-ES_tradnl" sz="2800" dirty="0" err="1">
                <a:solidFill>
                  <a:schemeClr val="tx1"/>
                </a:solidFill>
                <a:latin typeface="+mj-lt"/>
                <a:ea typeface="+mj-ea"/>
                <a:cs typeface="+mj-cs"/>
              </a:rPr>
              <a:t>Deut</a:t>
            </a:r>
            <a:r>
              <a:rPr lang="es-ES_tradnl" sz="2800" dirty="0">
                <a:solidFill>
                  <a:schemeClr val="tx1"/>
                </a:solidFill>
                <a:latin typeface="+mj-lt"/>
                <a:ea typeface="+mj-ea"/>
                <a:cs typeface="+mj-cs"/>
              </a:rPr>
              <a:t>. 6:4 y contrario a su costumbre de presentar una solución negativa a la ley dorada diciendo: hagan con otros como quieren que hagan con ustedes.  Para Jesús no basta en dejar de hacer mal a otros sino que se tiene que ir a la milla extra y actuar en favor del prójimo.</a:t>
            </a: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59138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rgbClr val="00B050"/>
                </a:solidFill>
                <a:latin typeface="+mj-lt"/>
                <a:ea typeface="+mj-ea"/>
                <a:cs typeface="+mj-cs"/>
              </a:rPr>
              <a:t>Jesús, los escribas y el dinero de la viuda (12:35-44)</a:t>
            </a:r>
          </a:p>
          <a:p>
            <a:pPr marL="0" indent="0">
              <a:buNone/>
            </a:pPr>
            <a:r>
              <a:rPr lang="es-ES_tradnl" sz="2800" dirty="0">
                <a:solidFill>
                  <a:schemeClr val="tx1"/>
                </a:solidFill>
                <a:latin typeface="+mj-lt"/>
                <a:ea typeface="+mj-ea"/>
                <a:cs typeface="+mj-cs"/>
              </a:rPr>
              <a:t>Comienza Marcos esta unidad presentando a Jesús confrontando la doctrina de que el Cristo debía ser hijo de David con el salmo 110.</a:t>
            </a:r>
          </a:p>
          <a:p>
            <a:pPr marL="0" indent="0">
              <a:buNone/>
            </a:pPr>
            <a:endParaRPr lang="es-ES_tradnl" sz="2800" dirty="0">
              <a:solidFill>
                <a:schemeClr val="tx1"/>
              </a:solidFill>
              <a:latin typeface="+mj-lt"/>
              <a:ea typeface="+mj-ea"/>
              <a:cs typeface="+mj-cs"/>
            </a:endParaRPr>
          </a:p>
          <a:p>
            <a:pPr marL="0" indent="0">
              <a:buNone/>
            </a:pPr>
            <a:r>
              <a:rPr lang="es-ES_tradnl" sz="2800" dirty="0">
                <a:solidFill>
                  <a:schemeClr val="tx1"/>
                </a:solidFill>
                <a:latin typeface="+mj-lt"/>
                <a:ea typeface="+mj-ea"/>
                <a:cs typeface="+mj-cs"/>
              </a:rPr>
              <a:t>Los escribas eran los que proclamaban más que nadie esta enseñanza, ya que, como muchos piensan representaba los intereses políticos y económicos de los sanedritas.  Los mismos que trataron de hacer caer al Maestro con preguntas capciosas, ahora Jesús es el que pregunta y los hace callar porque no pueden explicar esta contradicción.  </a:t>
            </a: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09285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fontScale="92500"/>
          </a:bodyPr>
          <a:lstStyle/>
          <a:p>
            <a:pPr marL="0" indent="0">
              <a:buNone/>
            </a:pPr>
            <a:r>
              <a:rPr lang="es-ES_tradnl" sz="2800" b="1" dirty="0">
                <a:solidFill>
                  <a:srgbClr val="00B050"/>
                </a:solidFill>
              </a:rPr>
              <a:t>Jesús, los escribas y el dinero de la viuda (12:35-44)</a:t>
            </a:r>
          </a:p>
          <a:p>
            <a:pPr marL="0" indent="0">
              <a:buNone/>
            </a:pPr>
            <a:r>
              <a:rPr lang="es-ES_tradnl" sz="2800" dirty="0">
                <a:solidFill>
                  <a:schemeClr val="tx1"/>
                </a:solidFill>
              </a:rPr>
              <a:t>Presentando al Cristo como una figura que está por encima del rey David, a quien llama su Señor, porque su poder viene directamente de Jehová, como dicen Daniel y Enoc, Jesús nos explica la diferencia entre el Mesías triunfante y el siervo sufriente.</a:t>
            </a:r>
          </a:p>
          <a:p>
            <a:pPr marL="0" indent="0">
              <a:buNone/>
            </a:pPr>
            <a:r>
              <a:rPr lang="es-ES_tradnl" sz="2800" dirty="0">
                <a:solidFill>
                  <a:schemeClr val="tx1"/>
                </a:solidFill>
              </a:rPr>
              <a:t>Muchas veces hemos comentado cómo fueron sorprendidos, aun los mismos discípulos, con el cambio en el tipo de rey que sería Jesús o con el reino que anunciaba y con el que finalmente se estableció hace dos mil años.  He aquí la explicación:  Jesús no hablaba de un reino donde se continuaba con la explotación de los poderosos sino de un reino para los pobres y marginados.   De ahí la enseñanzas de las bienaventuranzas. </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58112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rgbClr val="00B050"/>
                </a:solidFill>
              </a:rPr>
              <a:t>Jesús, los escribas y el dinero de la viuda (12:35-44)</a:t>
            </a:r>
          </a:p>
          <a:p>
            <a:pPr marL="0" indent="0">
              <a:buNone/>
            </a:pPr>
            <a:r>
              <a:rPr lang="es-ES_tradnl" sz="2800" b="1" dirty="0">
                <a:solidFill>
                  <a:schemeClr val="tx1"/>
                </a:solidFill>
              </a:rPr>
              <a:t>Esta parte de la perícopa sirve para advertir a los discípulos ( o la comunidad marcana) acerca de los líderes inescrupulosos que hacen mercadería de la fe y sacan provecho de la vulnerabilidad humana.</a:t>
            </a:r>
          </a:p>
          <a:p>
            <a:pPr marL="0" indent="0">
              <a:buNone/>
            </a:pPr>
            <a:r>
              <a:rPr lang="es-ES_tradnl" sz="2800" b="1" dirty="0">
                <a:solidFill>
                  <a:schemeClr val="tx1"/>
                </a:solidFill>
              </a:rPr>
              <a:t>Es que los escribas eran los funcionarios, como quien dicen, profesionales de los sanedritas.  Entre otras cosas como hambrientos de reconocimiento y protagonismo, los escribas eran asignados a las propiedades de las viudas, ya que su condición de mujer no le permitido asumir ciertas responsabilidades, como la administración. Esto permitía la corrupción entre los escribas.</a:t>
            </a:r>
          </a:p>
          <a:p>
            <a:pPr marL="0" indent="0">
              <a:buNone/>
            </a:pPr>
            <a:endParaRPr lang="es-ES_tradnl" sz="2800" b="1" dirty="0">
              <a:solidFill>
                <a:schemeClr val="tx1"/>
              </a:solidFill>
            </a:endParaRP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28329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rgbClr val="00B050"/>
                </a:solidFill>
              </a:rPr>
              <a:t>Jesús, los escribas y el dinero de la viuda (12:35-44)</a:t>
            </a:r>
          </a:p>
          <a:p>
            <a:pPr marL="0" indent="0">
              <a:buNone/>
            </a:pPr>
            <a:r>
              <a:rPr lang="es-ES_tradnl" sz="2800" b="1" dirty="0">
                <a:solidFill>
                  <a:schemeClr val="tx1"/>
                </a:solidFill>
              </a:rPr>
              <a:t>Esta sección se une a la anterior por el tema de la viuda, la cual entendía la fe en términos de la entrega total a la adoración a Dios.  Marcos utiliza esta enseñanza para mostrar a su comunidad la verdadera realidad del reino al cual han sido trasladados.  </a:t>
            </a:r>
          </a:p>
          <a:p>
            <a:pPr marL="0" indent="0">
              <a:buNone/>
            </a:pPr>
            <a:r>
              <a:rPr lang="es-ES_tradnl" sz="2800" b="1" dirty="0">
                <a:solidFill>
                  <a:schemeClr val="tx1"/>
                </a:solidFill>
              </a:rPr>
              <a:t>En medio de la situación tan precaria en la cual se encontraban se les confronta con esta viuda que entregó todo lo que tenía en adoración a Dios. No era como que la viuda recibiría el cheque del SS esa misma semana, sino que pasaría mucha hambre y necesidades, pero su alma estaba en paz.</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6329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rgbClr val="00B050"/>
                </a:solidFill>
              </a:rPr>
              <a:t> Discurso escatológico (13:1- 37)</a:t>
            </a:r>
          </a:p>
          <a:p>
            <a:pPr marL="0" indent="0" algn="just">
              <a:buNone/>
            </a:pPr>
            <a:r>
              <a:rPr lang="es-ES_tradnl" sz="2800" b="1" dirty="0">
                <a:solidFill>
                  <a:schemeClr val="tx1"/>
                </a:solidFill>
              </a:rPr>
              <a:t>Para poner este capítulo dentro de la perspectiva del evangelio según Marcos no podemos olvidar que cuando se escribió el mismo no estaba dividido en capítulos sino que era una historia sin partes.</a:t>
            </a:r>
          </a:p>
          <a:p>
            <a:pPr marL="0" indent="0" algn="just">
              <a:buNone/>
            </a:pPr>
            <a:r>
              <a:rPr lang="es-ES_tradnl" sz="2800" b="1" dirty="0">
                <a:solidFill>
                  <a:schemeClr val="tx1"/>
                </a:solidFill>
              </a:rPr>
              <a:t>O sea que este tema apocalíptico o escatológico (estudio de los tiempo finales) es la continuación del tema del final del templo, el sacerdocio levítico y los sacrificios muertos del antiguo pacto.</a:t>
            </a:r>
          </a:p>
          <a:p>
            <a:pPr marL="0" indent="0" algn="just">
              <a:buNone/>
            </a:pPr>
            <a:r>
              <a:rPr lang="es-ES_tradnl" sz="2800" b="1" dirty="0">
                <a:solidFill>
                  <a:schemeClr val="tx1"/>
                </a:solidFill>
              </a:rPr>
              <a:t>Jesús ha venido anunciando todo esto desde su entrada a Jerusalén y en sus polémicas con los sanedritas, quienes han estado tentando a Jesús, dando muestras de su corrupción.</a:t>
            </a:r>
          </a:p>
          <a:p>
            <a:pPr marL="0" indent="0">
              <a:buNone/>
            </a:pPr>
            <a:endParaRPr lang="es-ES_tradnl" sz="2800" dirty="0">
              <a:solidFill>
                <a:schemeClr val="tx1"/>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118910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fontScale="70000" lnSpcReduction="20000"/>
          </a:bodyPr>
          <a:lstStyle/>
          <a:p>
            <a:pPr marL="0" indent="0">
              <a:buNone/>
            </a:pPr>
            <a:r>
              <a:rPr lang="es-ES_tradnl" sz="4500" b="1" dirty="0">
                <a:solidFill>
                  <a:schemeClr val="accent2"/>
                </a:solidFill>
                <a:latin typeface="+mj-lt"/>
                <a:ea typeface="+mj-ea"/>
                <a:cs typeface="+mj-cs"/>
              </a:rPr>
              <a:t>El fin del Templo (13:1-4)</a:t>
            </a:r>
          </a:p>
          <a:p>
            <a:pPr marL="0" indent="0">
              <a:buNone/>
            </a:pPr>
            <a:r>
              <a:rPr lang="es-ES_tradnl" sz="4500" b="1" dirty="0">
                <a:solidFill>
                  <a:schemeClr val="tx1"/>
                </a:solidFill>
                <a:latin typeface="+mj-lt"/>
                <a:ea typeface="+mj-ea"/>
                <a:cs typeface="+mj-cs"/>
              </a:rPr>
              <a:t>Es preciso ver como las personas basan su orgullo en cosas materiales y perecederas.  Esa es la actitud de los discípulos, sin entender que quien esta frente a ellos es mas grande que la vida. Jesús les baja de la nube anunciándoles que ni una sola piedra quedará en pie.</a:t>
            </a:r>
          </a:p>
          <a:p>
            <a:pPr marL="0" indent="0">
              <a:buNone/>
            </a:pPr>
            <a:r>
              <a:rPr lang="es-ES_tradnl" sz="4500" b="1" dirty="0">
                <a:solidFill>
                  <a:schemeClr val="tx1"/>
                </a:solidFill>
              </a:rPr>
              <a:t>Ni el Templo, ni el sacerdocio, ni los sacrificios permanecerán, el judaísmo como lo conocían dejaría de ser para dar paso al reino de Dios fundamentado en el nuevo pacto en la sangre de Jesús.</a:t>
            </a:r>
          </a:p>
          <a:p>
            <a:pPr marL="0" indent="0">
              <a:buNone/>
            </a:pPr>
            <a:endParaRPr lang="es-ES_tradnl" sz="4500" b="1" dirty="0">
              <a:solidFill>
                <a:schemeClr val="accent2"/>
              </a:solidFill>
              <a:latin typeface="+mj-lt"/>
              <a:ea typeface="+mj-ea"/>
              <a:cs typeface="+mj-cs"/>
            </a:endParaRPr>
          </a:p>
          <a:p>
            <a:pPr marL="0" indent="0">
              <a:buNone/>
            </a:pPr>
            <a:endParaRPr lang="es-ES_tradnl" sz="3600" b="1" dirty="0">
              <a:solidFill>
                <a:srgbClr val="00B0F0"/>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28004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lnSpcReduction="10000"/>
          </a:bodyPr>
          <a:lstStyle/>
          <a:p>
            <a:pPr marL="0" indent="0">
              <a:buNone/>
            </a:pPr>
            <a:r>
              <a:rPr lang="es-ES_tradnl" sz="2800" b="1" dirty="0">
                <a:solidFill>
                  <a:schemeClr val="accent2"/>
                </a:solidFill>
              </a:rPr>
              <a:t>Señales antes del fin. (13:5-8)</a:t>
            </a:r>
          </a:p>
          <a:p>
            <a:pPr marL="0" indent="0">
              <a:buNone/>
            </a:pPr>
            <a:r>
              <a:rPr lang="es-ES_tradnl" sz="2800" b="1" dirty="0">
                <a:solidFill>
                  <a:schemeClr val="tx1"/>
                </a:solidFill>
              </a:rPr>
              <a:t>Pobres judíos, ellos se ufanaban en el templo y su religión y Jesús les viene diciendo que todo eso es falso y que solo el reino que se acerca es verdadero.</a:t>
            </a:r>
          </a:p>
          <a:p>
            <a:pPr marL="0" indent="0">
              <a:buNone/>
            </a:pPr>
            <a:r>
              <a:rPr lang="es-ES_tradnl" sz="2800" b="1" dirty="0">
                <a:solidFill>
                  <a:schemeClr val="tx1"/>
                </a:solidFill>
              </a:rPr>
              <a:t>Les advierte que han de tratar de engañarlos, pero no deben caer en la mentira pues él les ha abierto los ojos a la crisis que se avecina una vez el se haya ido a morar a la derecha del Padre hasta que se hayan puestos todos sus enemigo debajo de sus pies.</a:t>
            </a:r>
          </a:p>
          <a:p>
            <a:pPr marL="0" indent="0">
              <a:buNone/>
            </a:pPr>
            <a:r>
              <a:rPr lang="es-ES_tradnl" sz="2800" b="1" dirty="0">
                <a:solidFill>
                  <a:schemeClr val="tx1"/>
                </a:solidFill>
              </a:rPr>
              <a:t>Y el último enemigo es la muerte, la cual será vencida en su regreso cuando todos los muertos salgan a resucitar  unos para vida y otros para condenación eterna.</a:t>
            </a:r>
          </a:p>
          <a:p>
            <a:pPr marL="0" indent="0">
              <a:buNone/>
            </a:pPr>
            <a:endParaRPr lang="es-ES_tradnl" sz="2800" b="1" dirty="0">
              <a:solidFill>
                <a:schemeClr val="accent2"/>
              </a:solidFill>
              <a:latin typeface="+mj-lt"/>
              <a:ea typeface="+mj-ea"/>
              <a:cs typeface="+mj-cs"/>
            </a:endParaRPr>
          </a:p>
          <a:p>
            <a:pPr marL="0" indent="0">
              <a:buNone/>
            </a:pPr>
            <a:endParaRPr lang="es-ES_tradnl" sz="28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160749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latin typeface="+mj-lt"/>
                <a:ea typeface="+mj-ea"/>
                <a:cs typeface="+mj-cs"/>
              </a:rPr>
              <a:t>La persecución (13:9-11)</a:t>
            </a:r>
          </a:p>
          <a:p>
            <a:pPr marL="0" indent="0">
              <a:buNone/>
            </a:pPr>
            <a:r>
              <a:rPr lang="es-ES_tradnl" sz="2800" b="1" dirty="0">
                <a:solidFill>
                  <a:schemeClr val="tx1"/>
                </a:solidFill>
                <a:latin typeface="+mj-lt"/>
                <a:ea typeface="+mj-ea"/>
                <a:cs typeface="+mj-cs"/>
              </a:rPr>
              <a:t>Aprovecha Jesús para advertirles de la persecución que por su nombre les habrá de sobrevenir: “</a:t>
            </a:r>
            <a:r>
              <a:rPr lang="es-ES_tradnl" sz="2800" i="1" dirty="0"/>
              <a:t>Pero mirad por vosotros mismos; porque os entregarán a los concilios, y en las sinagogas os azotarán; y delante de gobernadores y de reyes os llevarán por causa de mí, para testimonio a ellos”.  </a:t>
            </a:r>
            <a:r>
              <a:rPr lang="es-ES_tradnl" sz="2800" dirty="0"/>
              <a:t>Pero les promete que cuando eso suceda </a:t>
            </a:r>
            <a:r>
              <a:rPr lang="es-ES_tradnl" sz="2800" dirty="0" err="1"/>
              <a:t>aerá</a:t>
            </a:r>
            <a:r>
              <a:rPr lang="es-ES_tradnl" sz="2800" dirty="0"/>
              <a:t> el Espíritu Santo quien hablará por ellos.</a:t>
            </a:r>
          </a:p>
          <a:p>
            <a:pPr marL="0" indent="0">
              <a:buNone/>
            </a:pPr>
            <a:r>
              <a:rPr lang="es-ES_tradnl" sz="2800" dirty="0"/>
              <a:t>Algunos piensan que pueden apoderarse de esa palabra para no prepararse antes de predicar o dar una clase o para criticar a aquellos que buscan estudios formales: se equivocan de rabo a cabo.</a:t>
            </a:r>
          </a:p>
          <a:p>
            <a:pPr marL="0" indent="0">
              <a:buNone/>
            </a:pPr>
            <a:endParaRPr lang="es-ES_tradnl" sz="2800" b="1" i="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24385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r>
              <a:rPr lang="es-ES_tradnl" sz="2800" b="1" dirty="0">
                <a:solidFill>
                  <a:schemeClr val="accent2"/>
                </a:solidFill>
              </a:rPr>
              <a:t>La persecución (13:9-11)</a:t>
            </a:r>
          </a:p>
          <a:p>
            <a:pPr marL="0" indent="0">
              <a:buNone/>
            </a:pPr>
            <a:r>
              <a:rPr lang="es-ES_tradnl" sz="2800" b="1" dirty="0">
                <a:solidFill>
                  <a:schemeClr val="tx1"/>
                </a:solidFill>
                <a:latin typeface="+mj-lt"/>
                <a:ea typeface="+mj-ea"/>
                <a:cs typeface="+mj-cs"/>
              </a:rPr>
              <a:t>La advertencia del verso 13 es un recordatorio de que esta no es una carrera de corta distancia sino una maratón.  Lo mismo le dice a los fieles de Tiatira, estando ya a la derecha de Padre, en Apoc. 2:26 </a:t>
            </a:r>
            <a:r>
              <a:rPr lang="es-ES_tradnl" sz="2800" b="1" i="1" dirty="0">
                <a:solidFill>
                  <a:schemeClr val="tx1"/>
                </a:solidFill>
                <a:latin typeface="+mj-lt"/>
                <a:ea typeface="+mj-ea"/>
                <a:cs typeface="+mj-cs"/>
              </a:rPr>
              <a:t>“al que venciere y guardare mis obras hasta el fin…” </a:t>
            </a:r>
          </a:p>
          <a:p>
            <a:pPr marL="0" indent="0">
              <a:buNone/>
            </a:pPr>
            <a:r>
              <a:rPr lang="es-ES_tradnl" sz="2800" b="1" dirty="0">
                <a:solidFill>
                  <a:schemeClr val="tx1"/>
                </a:solidFill>
                <a:latin typeface="+mj-lt"/>
                <a:ea typeface="+mj-ea"/>
                <a:cs typeface="+mj-cs"/>
              </a:rPr>
              <a:t>Entonces no importa lo que veas o sufras le encomienda es a perseverar venciendo y guardando sus obras.  Al decir sus obras tenemos que pensar en el Jesús de Nazaret.  Su vida, su ministerio, su amor y cuidado por los pobres, marginados, extranjeros, etc.  O sea, el mesías de la baja cristología.</a:t>
            </a:r>
          </a:p>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55179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fontScale="92500"/>
          </a:bodyPr>
          <a:lstStyle/>
          <a:p>
            <a:pPr marL="0" indent="0">
              <a:buNone/>
            </a:pPr>
            <a:r>
              <a:rPr lang="es-ES_tradnl" sz="2800" b="1" dirty="0">
                <a:solidFill>
                  <a:schemeClr val="accent2"/>
                </a:solidFill>
              </a:rPr>
              <a:t>La persecución (13:14-23)</a:t>
            </a:r>
          </a:p>
          <a:p>
            <a:pPr marL="0" indent="0">
              <a:buNone/>
            </a:pPr>
            <a:r>
              <a:rPr lang="es-ES_tradnl" sz="2800" b="1" dirty="0">
                <a:solidFill>
                  <a:schemeClr val="tx1"/>
                </a:solidFill>
              </a:rPr>
              <a:t>Para poder entender estas palabra de este capítulo hay que detenerse un momento para reflexionar sobre el detrás, adentro y delante del texto.  En otras palabras pensemos que quien escribe esto no estuvo presente cuando se dijeron y que entonces las recibió de la tradición oral.  </a:t>
            </a:r>
          </a:p>
          <a:p>
            <a:pPr marL="0" indent="0">
              <a:buNone/>
            </a:pPr>
            <a:r>
              <a:rPr lang="es-ES_tradnl" sz="2800" b="1" dirty="0">
                <a:solidFill>
                  <a:schemeClr val="tx1"/>
                </a:solidFill>
              </a:rPr>
              <a:t>O sea, las palabras se dijeron en el año 30 mas o menos, pero fueron escritas 40 años después bajo circunstancias diferentes y con propósitos enmarcados dentro de esas circunstancias. Otra forma de verlo sería:</a:t>
            </a:r>
          </a:p>
          <a:p>
            <a:pPr marL="0" indent="0">
              <a:buNone/>
            </a:pPr>
            <a:r>
              <a:rPr lang="es-ES_tradnl" sz="2800" b="1" dirty="0">
                <a:solidFill>
                  <a:schemeClr val="tx1"/>
                </a:solidFill>
              </a:rPr>
              <a:t>Evento → </a:t>
            </a:r>
            <a:r>
              <a:rPr lang="es-ES_tradnl" sz="2800" b="1" dirty="0" err="1">
                <a:solidFill>
                  <a:schemeClr val="tx1"/>
                </a:solidFill>
              </a:rPr>
              <a:t>A→B→C→D→Marcos→Dos</a:t>
            </a:r>
            <a:r>
              <a:rPr lang="es-ES_tradnl" sz="2800" b="1" dirty="0">
                <a:solidFill>
                  <a:schemeClr val="tx1"/>
                </a:solidFill>
              </a:rPr>
              <a:t> mil </a:t>
            </a:r>
            <a:r>
              <a:rPr lang="es-ES_tradnl" sz="2800" b="1" dirty="0" err="1">
                <a:solidFill>
                  <a:schemeClr val="tx1"/>
                </a:solidFill>
              </a:rPr>
              <a:t>años→Nosotros</a:t>
            </a:r>
            <a:r>
              <a:rPr lang="es-ES_tradnl" sz="2800" b="1" dirty="0">
                <a:solidFill>
                  <a:schemeClr val="tx1"/>
                </a:solidFill>
              </a:rPr>
              <a:t> (Siglo XXI)</a:t>
            </a:r>
          </a:p>
          <a:p>
            <a:pPr marL="0" indent="0">
              <a:buNone/>
            </a:pPr>
            <a:r>
              <a:rPr lang="es-ES_tradnl" sz="2800" b="1" dirty="0">
                <a:solidFill>
                  <a:schemeClr val="tx1"/>
                </a:solidFill>
              </a:rPr>
              <a:t>O sea, se vive, se cuenta, se escribe y se interpreta dos milenios después</a:t>
            </a:r>
            <a:endParaRPr lang="es-ES_tradnl" sz="2800" b="1" dirty="0">
              <a:solidFill>
                <a:schemeClr val="tx1"/>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5089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5" y="252919"/>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488332"/>
            <a:ext cx="11607800" cy="5116749"/>
          </a:xfrm>
        </p:spPr>
        <p:txBody>
          <a:bodyPr>
            <a:normAutofit fontScale="77500" lnSpcReduction="20000"/>
          </a:bodyPr>
          <a:lstStyle/>
          <a:p>
            <a:pPr marL="0" indent="0">
              <a:buNone/>
            </a:pPr>
            <a:r>
              <a:rPr lang="es-ES_tradnl" sz="2800" b="1" dirty="0">
                <a:solidFill>
                  <a:schemeClr val="accent2"/>
                </a:solidFill>
              </a:rPr>
              <a:t>La persecución (13:14-23)</a:t>
            </a:r>
          </a:p>
          <a:p>
            <a:pPr marL="0" indent="0">
              <a:buNone/>
            </a:pPr>
            <a:r>
              <a:rPr lang="es-ES_tradnl" sz="3500" b="1" dirty="0">
                <a:solidFill>
                  <a:schemeClr val="tx1"/>
                </a:solidFill>
              </a:rPr>
              <a:t>Xabier Pikasa lo dice de esta manera: Es posible que, al trazar este pasaje Marcos haya recogido experiencias y palabras anteriores…   Para que los fieles puedan identificar al verdadero Cristo, en entrega creadora de comunidad, ha escrito Marcos su evangelio, presentado como </a:t>
            </a:r>
            <a:r>
              <a:rPr lang="es-ES_tradnl" sz="3500" b="1" i="1" dirty="0">
                <a:solidFill>
                  <a:schemeClr val="tx1"/>
                </a:solidFill>
              </a:rPr>
              <a:t>profecía escatológica: ¡Mirad que os he avisado!</a:t>
            </a:r>
          </a:p>
          <a:p>
            <a:pPr marL="0" indent="0">
              <a:buNone/>
            </a:pPr>
            <a:endParaRPr lang="es-ES_tradnl" sz="3500" b="1" dirty="0">
              <a:solidFill>
                <a:schemeClr val="tx1"/>
              </a:solidFill>
            </a:endParaRPr>
          </a:p>
          <a:p>
            <a:pPr marL="0" indent="0">
              <a:buNone/>
            </a:pPr>
            <a:r>
              <a:rPr lang="es-ES_tradnl" sz="3500" b="1" dirty="0">
                <a:solidFill>
                  <a:schemeClr val="tx1"/>
                </a:solidFill>
              </a:rPr>
              <a:t>La iglesia a quien Marcos escribe no puede dividirse entre los que creen en los falsos mesías que le prometen una victoria sobre Roma y los que oyen el mensaje de Cristo para que entiendan que Jerusalén es una causa perdida.  El verdadero camino es el del reino de Dios.</a:t>
            </a:r>
            <a:endParaRPr lang="es-ES_tradnl" sz="2800" b="1" dirty="0">
              <a:solidFill>
                <a:schemeClr val="accent2"/>
              </a:solidFill>
            </a:endParaRPr>
          </a:p>
          <a:p>
            <a:pPr marL="0" indent="0">
              <a:buNone/>
            </a:pPr>
            <a:endParaRPr lang="es-ES_tradnl" sz="2800" b="1" dirty="0">
              <a:solidFill>
                <a:schemeClr val="tx1"/>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388276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fontScale="92500" lnSpcReduction="10000"/>
          </a:bodyPr>
          <a:lstStyle/>
          <a:p>
            <a:pPr marL="0" indent="0">
              <a:buNone/>
            </a:pPr>
            <a:r>
              <a:rPr lang="es-ES_tradnl" sz="2800" b="1" dirty="0">
                <a:solidFill>
                  <a:schemeClr val="accent2"/>
                </a:solidFill>
              </a:rPr>
              <a:t>La venida del Hijo del Hombre (13:24-27)</a:t>
            </a:r>
          </a:p>
          <a:p>
            <a:pPr marL="0" indent="0">
              <a:buNone/>
            </a:pPr>
            <a:r>
              <a:rPr lang="es-ES_tradnl" sz="2800" b="1" dirty="0">
                <a:solidFill>
                  <a:schemeClr val="tx1"/>
                </a:solidFill>
              </a:rPr>
              <a:t>Después de la abominación en el templo habrá signos en el cielo: el sol se oscurecerá y la luna no dará su resplandor y las estrellas caerán del cielo…. Toda esta escena es simbología apocalíptica tomada del A.T. (Isa. 13:9-10; Dan. 7:13-14). </a:t>
            </a:r>
          </a:p>
          <a:p>
            <a:pPr marL="0" indent="0">
              <a:buNone/>
            </a:pPr>
            <a:r>
              <a:rPr lang="es-ES_tradnl" sz="2800" b="1" dirty="0">
                <a:solidFill>
                  <a:schemeClr val="tx1"/>
                </a:solidFill>
              </a:rPr>
              <a:t>Entonces la venida del Hijo del Hombre (humano). Es un mensaje escatológico que se debió haber cumplido antes del fin de esa generación. (v. 30)</a:t>
            </a:r>
          </a:p>
          <a:p>
            <a:pPr marL="0" indent="0">
              <a:buNone/>
            </a:pPr>
            <a:r>
              <a:rPr lang="es-ES_tradnl" sz="2800" b="1" dirty="0">
                <a:solidFill>
                  <a:schemeClr val="tx1"/>
                </a:solidFill>
              </a:rPr>
              <a:t>Otro detalle interesante digno de ponderar es que Jesús desconocía cuándo todo eso acontecería.  Como todo evento apocalíptico se sabe que vendrá el </a:t>
            </a:r>
            <a:r>
              <a:rPr lang="es-ES_tradnl" sz="2800" b="1" dirty="0" err="1">
                <a:solidFill>
                  <a:schemeClr val="tx1"/>
                </a:solidFill>
              </a:rPr>
              <a:t>dïa</a:t>
            </a:r>
            <a:r>
              <a:rPr lang="es-ES_tradnl" sz="2800" b="1" dirty="0">
                <a:solidFill>
                  <a:schemeClr val="tx1"/>
                </a:solidFill>
              </a:rPr>
              <a:t> de justicia, pero no se sabe cuándo.  </a:t>
            </a:r>
          </a:p>
          <a:p>
            <a:pPr marL="0" indent="0">
              <a:buNone/>
            </a:pPr>
            <a:r>
              <a:rPr lang="es-ES_tradnl" sz="2800" b="1" dirty="0">
                <a:solidFill>
                  <a:schemeClr val="tx1"/>
                </a:solidFill>
              </a:rPr>
              <a:t>Debían estar en vela.</a:t>
            </a:r>
            <a:r>
              <a:rPr lang="es-ES_tradnl" sz="2800" b="1" dirty="0">
                <a:solidFill>
                  <a:schemeClr val="tx1"/>
                </a:solidFill>
                <a:latin typeface="+mj-lt"/>
                <a:ea typeface="+mj-ea"/>
                <a:cs typeface="+mj-cs"/>
              </a:rPr>
              <a:t> </a:t>
            </a:r>
          </a:p>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128436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lgn="ctr">
              <a:buNone/>
            </a:pPr>
            <a:endParaRPr lang="es-ES_tradnl" sz="4400" b="1" dirty="0">
              <a:solidFill>
                <a:schemeClr val="accent2"/>
              </a:solidFill>
              <a:latin typeface="+mj-lt"/>
              <a:ea typeface="+mj-ea"/>
              <a:cs typeface="+mj-cs"/>
            </a:endParaRPr>
          </a:p>
          <a:p>
            <a:pPr marL="0" indent="0" algn="ctr">
              <a:buNone/>
            </a:pPr>
            <a:endParaRPr lang="es-ES_tradnl" sz="4400" b="1" dirty="0">
              <a:solidFill>
                <a:schemeClr val="accent2"/>
              </a:solidFill>
              <a:latin typeface="+mj-lt"/>
              <a:ea typeface="+mj-ea"/>
              <a:cs typeface="+mj-cs"/>
            </a:endParaRPr>
          </a:p>
          <a:p>
            <a:pPr marL="0" indent="0" algn="ctr">
              <a:buNone/>
            </a:pPr>
            <a:r>
              <a:rPr lang="es-ES_tradnl" sz="4400" b="1" dirty="0">
                <a:solidFill>
                  <a:schemeClr val="accent2"/>
                </a:solidFill>
                <a:latin typeface="+mj-lt"/>
                <a:ea typeface="+mj-ea"/>
                <a:cs typeface="+mj-cs"/>
              </a:rPr>
              <a:t>Fin de la 5ta. Clase</a:t>
            </a:r>
          </a:p>
          <a:p>
            <a:pPr marL="0" indent="0">
              <a:buNone/>
            </a:pPr>
            <a:endParaRPr lang="es-ES_tradnl" sz="2800" dirty="0">
              <a:solidFill>
                <a:schemeClr val="tx1"/>
              </a:solidFill>
              <a:latin typeface="+mj-lt"/>
              <a:ea typeface="+mj-ea"/>
              <a:cs typeface="+mj-cs"/>
            </a:endParaRPr>
          </a:p>
          <a:p>
            <a:pPr marL="0" indent="0" algn="ctr">
              <a:buNone/>
            </a:pPr>
            <a:r>
              <a:rPr lang="es-ES_tradnl" sz="3600" b="1" dirty="0">
                <a:solidFill>
                  <a:srgbClr val="00B0F0"/>
                </a:solidFill>
                <a:latin typeface="+mj-lt"/>
                <a:ea typeface="+mj-ea"/>
                <a:cs typeface="+mj-cs"/>
              </a:rPr>
              <a:t>Dudas, preguntas o comentarios.</a:t>
            </a:r>
          </a:p>
          <a:p>
            <a:endParaRPr lang="en-PR" sz="2800" dirty="0">
              <a:solidFill>
                <a:schemeClr val="accent1"/>
              </a:solidFill>
              <a:latin typeface="+mj-lt"/>
              <a:ea typeface="+mj-ea"/>
              <a:cs typeface="+mj-cs"/>
            </a:endParaRPr>
          </a:p>
        </p:txBody>
      </p:sp>
    </p:spTree>
    <p:extLst>
      <p:ext uri="{BB962C8B-B14F-4D97-AF65-F5344CB8AC3E}">
        <p14:creationId xmlns:p14="http://schemas.microsoft.com/office/powerpoint/2010/main" val="2166616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3262-FF71-D84B-8EA1-3674BED0F81E}"/>
              </a:ext>
            </a:extLst>
          </p:cNvPr>
          <p:cNvSpPr>
            <a:spLocks noGrp="1"/>
          </p:cNvSpPr>
          <p:nvPr>
            <p:ph type="title"/>
          </p:nvPr>
        </p:nvSpPr>
        <p:spPr>
          <a:xfrm>
            <a:off x="677334" y="381000"/>
            <a:ext cx="11209865" cy="1320800"/>
          </a:xfrm>
        </p:spPr>
        <p:txBody>
          <a:bodyPr/>
          <a:lstStyle/>
          <a:p>
            <a:pPr algn="ctr"/>
            <a:r>
              <a:rPr lang="en-PR" b="1" dirty="0">
                <a:solidFill>
                  <a:schemeClr val="tx2">
                    <a:lumMod val="60000"/>
                    <a:lumOff val="40000"/>
                  </a:schemeClr>
                </a:solidFill>
              </a:rPr>
              <a:t>Evangelio según  Marcos  5ta Clase</a:t>
            </a:r>
            <a:br>
              <a:rPr lang="en-PR" b="1" dirty="0">
                <a:solidFill>
                  <a:schemeClr val="tx2">
                    <a:lumMod val="60000"/>
                    <a:lumOff val="40000"/>
                  </a:schemeClr>
                </a:solidFill>
              </a:rPr>
            </a:br>
            <a:r>
              <a:rPr lang="en-PR" b="1" dirty="0">
                <a:solidFill>
                  <a:schemeClr val="tx2">
                    <a:lumMod val="60000"/>
                    <a:lumOff val="40000"/>
                  </a:schemeClr>
                </a:solidFill>
              </a:rPr>
              <a:t>(Marcos 11:1–13:37)</a:t>
            </a:r>
          </a:p>
        </p:txBody>
      </p:sp>
      <p:sp>
        <p:nvSpPr>
          <p:cNvPr id="3" name="Content Placeholder 2">
            <a:extLst>
              <a:ext uri="{FF2B5EF4-FFF2-40B4-BE49-F238E27FC236}">
                <a16:creationId xmlns:a16="http://schemas.microsoft.com/office/drawing/2014/main" id="{2FBE7D9C-9612-0142-A797-98670CB96F96}"/>
              </a:ext>
            </a:extLst>
          </p:cNvPr>
          <p:cNvSpPr>
            <a:spLocks noGrp="1"/>
          </p:cNvSpPr>
          <p:nvPr>
            <p:ph idx="1"/>
          </p:nvPr>
        </p:nvSpPr>
        <p:spPr>
          <a:xfrm>
            <a:off x="279400" y="1701801"/>
            <a:ext cx="11607800" cy="4903280"/>
          </a:xfrm>
        </p:spPr>
        <p:txBody>
          <a:bodyPr>
            <a:normAutofit/>
          </a:bodyPr>
          <a:lstStyle/>
          <a:p>
            <a:pPr marL="0" indent="0">
              <a:buNone/>
            </a:pPr>
            <a:endParaRPr lang="es-ES_tradnl" sz="2800" dirty="0">
              <a:solidFill>
                <a:schemeClr val="tx1"/>
              </a:solidFill>
              <a:latin typeface="+mj-lt"/>
              <a:ea typeface="+mj-ea"/>
              <a:cs typeface="+mj-cs"/>
            </a:endParaRPr>
          </a:p>
          <a:p>
            <a:pPr marL="0" indent="0" algn="ctr">
              <a:buNone/>
            </a:pPr>
            <a:endParaRPr lang="en-PR" sz="4000" b="1" dirty="0">
              <a:solidFill>
                <a:schemeClr val="accent1"/>
              </a:solidFill>
              <a:latin typeface="+mj-lt"/>
              <a:ea typeface="+mj-ea"/>
              <a:cs typeface="+mj-cs"/>
            </a:endParaRPr>
          </a:p>
          <a:p>
            <a:pPr marL="0" indent="0" algn="ctr">
              <a:buNone/>
            </a:pPr>
            <a:endParaRPr lang="en-PR" sz="4000" b="1" dirty="0">
              <a:solidFill>
                <a:schemeClr val="accent1"/>
              </a:solidFill>
              <a:latin typeface="+mj-lt"/>
              <a:ea typeface="+mj-ea"/>
              <a:cs typeface="+mj-cs"/>
            </a:endParaRPr>
          </a:p>
          <a:p>
            <a:pPr marL="0" indent="0" algn="ctr">
              <a:buNone/>
            </a:pPr>
            <a:r>
              <a:rPr lang="en-PR" sz="4000" b="1" dirty="0">
                <a:solidFill>
                  <a:schemeClr val="accent1"/>
                </a:solidFill>
                <a:latin typeface="+mj-lt"/>
                <a:ea typeface="+mj-ea"/>
                <a:cs typeface="+mj-cs"/>
              </a:rPr>
              <a:t>Que Dios les continue bendiciendo</a:t>
            </a:r>
          </a:p>
        </p:txBody>
      </p:sp>
    </p:spTree>
    <p:extLst>
      <p:ext uri="{BB962C8B-B14F-4D97-AF65-F5344CB8AC3E}">
        <p14:creationId xmlns:p14="http://schemas.microsoft.com/office/powerpoint/2010/main" val="38617474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7479</TotalTime>
  <Words>3065</Words>
  <Application>Microsoft Macintosh PowerPoint</Application>
  <PresentationFormat>Widescreen</PresentationFormat>
  <Paragraphs>140</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Trebuchet MS</vt:lpstr>
      <vt:lpstr>Wingdings 3</vt:lpstr>
      <vt:lpstr>Facet</vt:lpstr>
      <vt:lpstr>Evangelio según Marcos 5ta Clase</vt:lpstr>
      <vt:lpstr>Evangelio según  Marcos  5ta Clase (Marcos 11:1–13:37)</vt:lpstr>
      <vt:lpstr>Evangelio según  Marcos  5ta Clase (Marcos 11:1–13:37)</vt:lpstr>
      <vt:lpstr>Evangelio según  Marcos  5ta Clase (Marcos 13:1–13:37)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lpstr>Evangelio según  Marcos  5ta Clase (Marcos 11:1–13:37)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Evangelio según Marcos 5ta Clase</dc:title>
  <dc:creator>Jose A. Santos Rios</dc:creator>
  <cp:lastModifiedBy>Jose A. Santos Rios</cp:lastModifiedBy>
  <cp:revision>82</cp:revision>
  <dcterms:created xsi:type="dcterms:W3CDTF">2021-01-08T15:12:30Z</dcterms:created>
  <dcterms:modified xsi:type="dcterms:W3CDTF">2021-04-06T21:50:22Z</dcterms:modified>
</cp:coreProperties>
</file>