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0" r:id="rId11"/>
    <p:sldId id="266" r:id="rId12"/>
    <p:sldId id="267" r:id="rId13"/>
    <p:sldId id="269" r:id="rId14"/>
    <p:sldId id="270" r:id="rId15"/>
    <p:sldId id="271" r:id="rId16"/>
    <p:sldId id="275"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cuDkdVQnwJyOn5u2AohKkA==" hashData="HM6UGQK9tPaNx0R+4P1a2fHCOGimj6ZeUluVarPem0hGI7pfZEenH2mXwp2TuZ77iOy1C+Bh/lrfZFXLzjxCa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92"/>
    <p:restoredTop sz="94675"/>
  </p:normalViewPr>
  <p:slideViewPr>
    <p:cSldViewPr snapToGrid="0" snapToObjects="1">
      <p:cViewPr varScale="1">
        <p:scale>
          <a:sx n="148" d="100"/>
          <a:sy n="148" d="100"/>
        </p:scale>
        <p:origin x="3288"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4/6/21</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4/6/21</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4/6/21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4/6/21</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4/6/21</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4/6/21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4/6/21</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4/6/21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eaLnBrk="1" latinLnBrk="0" hangingPunct="1"/>
            <a:fld id="{23A271A1-F6D6-438B-A432-4747EE7ECD40}" type="datetimeFigureOut">
              <a:rPr lang="en-US" smtClean="0"/>
              <a:pPr eaLnBrk="1" latinLnBrk="0" hangingPunct="1"/>
              <a:t>4/6/21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4/6/21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fld id="{23A271A1-F6D6-438B-A432-4747EE7ECD40}" type="datetimeFigureOut">
              <a:rPr lang="en-US" smtClean="0"/>
              <a:pPr eaLnBrk="1" latinLnBrk="0" hangingPunct="1"/>
              <a:t>4/6/21</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eaLnBrk="1" latinLnBrk="0" hangingPunct="1"/>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23A271A1-F6D6-438B-A432-4747EE7ECD40}" type="datetimeFigureOut">
              <a:rPr lang="en-US" smtClean="0"/>
              <a:pPr eaLnBrk="1" latinLnBrk="0" hangingPunct="1"/>
              <a:t>4/6/21</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911" y="136568"/>
            <a:ext cx="7333551" cy="1828800"/>
          </a:xfrm>
        </p:spPr>
        <p:txBody>
          <a:bodyPr>
            <a:normAutofit fontScale="90000"/>
          </a:bodyPr>
          <a:lstStyle/>
          <a:p>
            <a:r>
              <a:rPr lang="es-ES_tradnl" dirty="0"/>
              <a:t>Evangelio según marcos</a:t>
            </a:r>
            <a:br>
              <a:rPr lang="es-ES_tradnl" dirty="0"/>
            </a:br>
            <a:r>
              <a:rPr lang="es-ES_tradnl" sz="3600" dirty="0"/>
              <a:t>Misión bautista de Vega baja</a:t>
            </a:r>
            <a:br>
              <a:rPr lang="es-ES_tradnl" sz="3600" dirty="0"/>
            </a:br>
            <a:r>
              <a:rPr lang="es-ES_tradnl" sz="2700" dirty="0"/>
              <a:t>José a. santos ríos</a:t>
            </a:r>
            <a:br>
              <a:rPr lang="es-ES_tradnl" sz="2700" dirty="0"/>
            </a:br>
            <a:endParaRPr lang="es-ES_tradnl" sz="2700" dirty="0"/>
          </a:p>
        </p:txBody>
      </p:sp>
      <p:sp>
        <p:nvSpPr>
          <p:cNvPr id="3" name="Subtitle 2"/>
          <p:cNvSpPr>
            <a:spLocks noGrp="1"/>
          </p:cNvSpPr>
          <p:nvPr>
            <p:ph type="subTitle" idx="1"/>
          </p:nvPr>
        </p:nvSpPr>
        <p:spPr/>
        <p:txBody>
          <a:bodyPr/>
          <a:lstStyle/>
          <a:p>
            <a:r>
              <a:rPr lang="es-ES_tradnl" dirty="0"/>
              <a:t>4ta. Clase</a:t>
            </a:r>
          </a:p>
        </p:txBody>
      </p:sp>
      <p:pic>
        <p:nvPicPr>
          <p:cNvPr id="5" name="Picture 4"/>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71383" y="2047230"/>
            <a:ext cx="2073910" cy="2776220"/>
          </a:xfrm>
          <a:prstGeom prst="rect">
            <a:avLst/>
          </a:prstGeom>
          <a:extLst>
            <a:ext uri="{FAA26D3D-D897-4be2-8F04-BA451C77F1D7}">
              <ma14:placeholderFlag xmlns:ma14="http://schemas.microsoft.com/office/mac/drawingml/2011/main" xmlns=""/>
            </a:ext>
          </a:extLst>
        </p:spPr>
      </p:pic>
    </p:spTree>
    <p:extLst>
      <p:ext uri="{BB962C8B-B14F-4D97-AF65-F5344CB8AC3E}">
        <p14:creationId xmlns:p14="http://schemas.microsoft.com/office/powerpoint/2010/main" val="2263924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61372" y="1600199"/>
            <a:ext cx="8404676" cy="5007433"/>
          </a:xfrm>
        </p:spPr>
        <p:txBody>
          <a:bodyPr>
            <a:normAutofit lnSpcReduction="10000"/>
          </a:bodyPr>
          <a:lstStyle/>
          <a:p>
            <a:r>
              <a:rPr lang="es-ES_tradnl" b="1" i="1" dirty="0">
                <a:solidFill>
                  <a:schemeClr val="accent4">
                    <a:lumMod val="50000"/>
                  </a:schemeClr>
                </a:solidFill>
              </a:rPr>
              <a:t>La Transfiguración  -  Marcos 9:2-13</a:t>
            </a:r>
          </a:p>
          <a:p>
            <a:r>
              <a:rPr lang="es-ES_tradnl" dirty="0"/>
              <a:t>La primera parte de esta perícopa me hace recordar a Mateo 11:13 y Lucas 16:16 donde se delimitan los testamentos o los pactos.  Yo puedo ver en este pasaje la subordinación legal entre el viejo pacto y el nuevo pacto en la sangre de Jesús, o sea el evangelio.</a:t>
            </a:r>
          </a:p>
          <a:p>
            <a:r>
              <a:rPr lang="es-ES_tradnl" dirty="0"/>
              <a:t>Por otro lado la brillantez del rostro de Jesús es una referencia a la gloria de la resurrección.  Por eso Jesús decía que el Padre es un Dios de vivos. 	    (Marcos 12:27)</a:t>
            </a:r>
          </a:p>
          <a:p>
            <a:pPr marL="0" indent="0">
              <a:buNone/>
            </a:pPr>
            <a:endParaRPr lang="es-ES_tradnl" dirty="0"/>
          </a:p>
        </p:txBody>
      </p:sp>
    </p:spTree>
    <p:extLst>
      <p:ext uri="{BB962C8B-B14F-4D97-AF65-F5344CB8AC3E}">
        <p14:creationId xmlns:p14="http://schemas.microsoft.com/office/powerpoint/2010/main" val="10209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p:txBody>
          <a:bodyPr/>
          <a:lstStyle/>
          <a:p>
            <a:r>
              <a:rPr lang="es-ES_tradnl" b="1" i="1" dirty="0">
                <a:solidFill>
                  <a:schemeClr val="accent4">
                    <a:lumMod val="50000"/>
                  </a:schemeClr>
                </a:solidFill>
              </a:rPr>
              <a:t>La Transfiguración  -  Marcos 9:2-13</a:t>
            </a:r>
          </a:p>
          <a:p>
            <a:r>
              <a:rPr lang="es-ES_tradnl" dirty="0"/>
              <a:t>La segunda parte de la perícopa nos presenta otra vez a Jesús en el modo del secreto mesiánico.</a:t>
            </a:r>
          </a:p>
          <a:p>
            <a:r>
              <a:rPr lang="es-ES_tradnl" dirty="0"/>
              <a:t>También el autor nos presenta una vez más al siervo sufriente de Isaías, en la persona de Jesús hablando sobre el Elías que había llegado y al igual que con él habría de hacer, hicieron con el Elías que vino.  Aunque Marcos no dice que era Juan, Mateo aclara que ese fue Juan el Bautista.</a:t>
            </a:r>
          </a:p>
          <a:p>
            <a:endParaRPr lang="es-ES_tradnl" dirty="0"/>
          </a:p>
        </p:txBody>
      </p:sp>
    </p:spTree>
    <p:extLst>
      <p:ext uri="{BB962C8B-B14F-4D97-AF65-F5344CB8AC3E}">
        <p14:creationId xmlns:p14="http://schemas.microsoft.com/office/powerpoint/2010/main" val="306813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40722" y="1600199"/>
            <a:ext cx="8425326" cy="4955811"/>
          </a:xfrm>
        </p:spPr>
        <p:txBody>
          <a:bodyPr>
            <a:normAutofit lnSpcReduction="10000"/>
          </a:bodyPr>
          <a:lstStyle/>
          <a:p>
            <a:r>
              <a:rPr lang="es-ES_tradnl" b="1" dirty="0">
                <a:solidFill>
                  <a:schemeClr val="bg2">
                    <a:lumMod val="50000"/>
                  </a:schemeClr>
                </a:solidFill>
              </a:rPr>
              <a:t>Jesús sana a un muchacho endemoniado  (9:14-29)</a:t>
            </a:r>
          </a:p>
          <a:p>
            <a:r>
              <a:rPr lang="es-ES_tradnl" dirty="0"/>
              <a:t>En este caso vemos a los discípulos, quienes en otra ocasión se regocijaban de que aún los demonios se sometían a ellos, discutiendo con los escribas porque no podían sanar al muchacho.</a:t>
            </a:r>
          </a:p>
          <a:p>
            <a:r>
              <a:rPr lang="es-ES_tradnl" dirty="0"/>
              <a:t>La razón, según Jesús, era porque no oraban o no lo suficiente y con fe.  Yo pienso que ambas. (v. 19) Anteriormente ellos enfrentaban a los demonios con el poder conferido por Jesús, pero ahora tenían que hacerlo con su fe.</a:t>
            </a:r>
          </a:p>
        </p:txBody>
      </p:sp>
    </p:spTree>
    <p:extLst>
      <p:ext uri="{BB962C8B-B14F-4D97-AF65-F5344CB8AC3E}">
        <p14:creationId xmlns:p14="http://schemas.microsoft.com/office/powerpoint/2010/main" val="308436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258123" y="1600199"/>
            <a:ext cx="8600651" cy="4966135"/>
          </a:xfrm>
        </p:spPr>
        <p:txBody>
          <a:bodyPr>
            <a:normAutofit lnSpcReduction="10000"/>
          </a:bodyPr>
          <a:lstStyle/>
          <a:p>
            <a:r>
              <a:rPr lang="es-ES_tradnl" dirty="0"/>
              <a:t>El caso de los discípulos es uno, según Jesús, de incredulidad.  Ellos al igual que el padre del muchacho carecían de la fe necesaria para sacar al demonio.</a:t>
            </a:r>
          </a:p>
          <a:p>
            <a:r>
              <a:rPr lang="es-ES_tradnl" dirty="0"/>
              <a:t>Parece que no importa tanto la cantidad de la oración sino la calidad de la oración.  Cuán profunda es nuestra fe al orar parece ser la clave para la efectividad de la misma.</a:t>
            </a:r>
          </a:p>
          <a:p>
            <a:r>
              <a:rPr lang="es-ES_tradnl" dirty="0"/>
              <a:t>En mi experiencia personal la oración más eficiente es la que no se dice sino que se siente en lo más profundo de tu necesidad.</a:t>
            </a:r>
          </a:p>
        </p:txBody>
      </p:sp>
    </p:spTree>
    <p:extLst>
      <p:ext uri="{BB962C8B-B14F-4D97-AF65-F5344CB8AC3E}">
        <p14:creationId xmlns:p14="http://schemas.microsoft.com/office/powerpoint/2010/main" val="237051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299422" y="1600199"/>
            <a:ext cx="8559352" cy="4924837"/>
          </a:xfrm>
        </p:spPr>
        <p:txBody>
          <a:bodyPr/>
          <a:lstStyle/>
          <a:p>
            <a:r>
              <a:rPr lang="es-ES_tradnl" b="1" dirty="0">
                <a:solidFill>
                  <a:srgbClr val="7C5F1E"/>
                </a:solidFill>
              </a:rPr>
              <a:t>Jesús anuncia otra vez su muerte  (vs. 30-32)</a:t>
            </a:r>
          </a:p>
          <a:p>
            <a:r>
              <a:rPr lang="es-ES_tradnl" dirty="0"/>
              <a:t>Aún siendo claro en su anuncio los discípulos no entendían ni se atrevían a preguntar.</a:t>
            </a:r>
          </a:p>
          <a:p>
            <a:r>
              <a:rPr lang="es-ES_tradnl" dirty="0"/>
              <a:t>Pienso que la causa es que ellos nunca esperaban a un mesías muerto, sino un rey triunfante restableciendo la gloria del Israel del pasado.  </a:t>
            </a:r>
          </a:p>
          <a:p>
            <a:r>
              <a:rPr lang="es-ES_tradnl" dirty="0"/>
              <a:t>A mi entender no entendían porque estaban en negación.  Lo que Jesús les estaba diciendo no iba de acuerdo a sus esperanzas triunfalistas.</a:t>
            </a:r>
          </a:p>
          <a:p>
            <a:endParaRPr lang="es-ES_tradnl" dirty="0"/>
          </a:p>
        </p:txBody>
      </p:sp>
    </p:spTree>
    <p:extLst>
      <p:ext uri="{BB962C8B-B14F-4D97-AF65-F5344CB8AC3E}">
        <p14:creationId xmlns:p14="http://schemas.microsoft.com/office/powerpoint/2010/main" val="289918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61372" y="1600199"/>
            <a:ext cx="8404676" cy="4955811"/>
          </a:xfrm>
        </p:spPr>
        <p:txBody>
          <a:bodyPr>
            <a:normAutofit lnSpcReduction="10000"/>
          </a:bodyPr>
          <a:lstStyle/>
          <a:p>
            <a:r>
              <a:rPr lang="es-ES_tradnl" b="1" dirty="0">
                <a:solidFill>
                  <a:srgbClr val="7C5F1E"/>
                </a:solidFill>
              </a:rPr>
              <a:t>¿Quién será el mayor?  (9:33-37)</a:t>
            </a:r>
          </a:p>
          <a:p>
            <a:r>
              <a:rPr lang="es-ES_tradnl" dirty="0"/>
              <a:t>Pensando siempre en un reino terrenal los discípulos discuten las posiciones de poder en el reino anunciado por Jesús.</a:t>
            </a:r>
          </a:p>
          <a:p>
            <a:r>
              <a:rPr lang="es-ES_tradnl" dirty="0"/>
              <a:t>Eso nos da una idea de la mentalidad y las expectativas de los discípulos.</a:t>
            </a:r>
          </a:p>
          <a:p>
            <a:r>
              <a:rPr lang="es-ES_tradnl" dirty="0"/>
              <a:t>El Maestro enseña la dinámica que se dará en el reino con respecto a las posiciones de autoridad a través del servicio y pone de ejemplo a un niño.  Recordemos que a los niños no se les tomaba en cuenta para nada.</a:t>
            </a:r>
          </a:p>
        </p:txBody>
      </p:sp>
    </p:spTree>
    <p:extLst>
      <p:ext uri="{BB962C8B-B14F-4D97-AF65-F5344CB8AC3E}">
        <p14:creationId xmlns:p14="http://schemas.microsoft.com/office/powerpoint/2010/main" val="259238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30397" y="1600199"/>
            <a:ext cx="8538702" cy="4914513"/>
          </a:xfrm>
        </p:spPr>
        <p:txBody>
          <a:bodyPr/>
          <a:lstStyle/>
          <a:p>
            <a:r>
              <a:rPr lang="es-ES_tradnl" b="1" dirty="0">
                <a:solidFill>
                  <a:srgbClr val="7C5F1E"/>
                </a:solidFill>
              </a:rPr>
              <a:t>Contra el exclusivismo religioso  (9:38-41)</a:t>
            </a:r>
          </a:p>
          <a:p>
            <a:r>
              <a:rPr lang="es-ES_tradnl" dirty="0"/>
              <a:t>Como siervos y no señores debemos recordar que Dios es que tiene la autoridad y el poder para manifestarse en el vaso que él prefiera.</a:t>
            </a:r>
          </a:p>
          <a:p>
            <a:r>
              <a:rPr lang="es-ES_tradnl" dirty="0"/>
              <a:t>Aprendamos del Maestro y de Moisés </a:t>
            </a:r>
          </a:p>
          <a:p>
            <a:pPr marL="0" indent="0">
              <a:buNone/>
            </a:pPr>
            <a:r>
              <a:rPr lang="es-ES_tradnl" dirty="0"/>
              <a:t>(Núm. 11:21-30) a no pretender limitar a Dios en su manifestación.</a:t>
            </a:r>
          </a:p>
          <a:p>
            <a:pPr marL="0" indent="0">
              <a:buNone/>
            </a:pPr>
            <a:r>
              <a:rPr lang="es-ES_tradnl" dirty="0"/>
              <a:t>Seamos humildes y realistas para aceptar el ministerio de liberación de otras personas.  (Vena 209)</a:t>
            </a:r>
          </a:p>
        </p:txBody>
      </p:sp>
    </p:spTree>
    <p:extLst>
      <p:ext uri="{BB962C8B-B14F-4D97-AF65-F5344CB8AC3E}">
        <p14:creationId xmlns:p14="http://schemas.microsoft.com/office/powerpoint/2010/main" val="406125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30397" y="1600199"/>
            <a:ext cx="8538702" cy="4914513"/>
          </a:xfrm>
        </p:spPr>
        <p:txBody>
          <a:bodyPr/>
          <a:lstStyle/>
          <a:p>
            <a:r>
              <a:rPr lang="es-ES_tradnl" dirty="0"/>
              <a:t> </a:t>
            </a:r>
            <a:r>
              <a:rPr lang="es-ES_tradnl" b="1" dirty="0">
                <a:solidFill>
                  <a:schemeClr val="accent4">
                    <a:lumMod val="50000"/>
                  </a:schemeClr>
                </a:solidFill>
              </a:rPr>
              <a:t>Ocasiones de caer (9:42-50)</a:t>
            </a:r>
          </a:p>
          <a:p>
            <a:r>
              <a:rPr lang="es-ES_tradnl" dirty="0"/>
              <a:t>Jesús advierte sobre el peligro de escandalizar (hacer caer de la fe) a los pequeños de la iglesia.  Presenta la iglesia como el lugar donde los mayores, primero, sirven a los pequeñitos, y segundo, velan porque su condición, sea jerárquica, académica o social no sea ocasión para ser escandalizados (ocasión para perder la fe).  </a:t>
            </a:r>
          </a:p>
          <a:p>
            <a:r>
              <a:rPr lang="es-ES_tradnl" dirty="0"/>
              <a:t>Mejor sería sacrificar el orgullo, le pretensión de poder y humillarse con tal de salvar la fe de los tales.</a:t>
            </a:r>
          </a:p>
        </p:txBody>
      </p:sp>
    </p:spTree>
    <p:extLst>
      <p:ext uri="{BB962C8B-B14F-4D97-AF65-F5344CB8AC3E}">
        <p14:creationId xmlns:p14="http://schemas.microsoft.com/office/powerpoint/2010/main" val="114646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216823" y="1600200"/>
            <a:ext cx="8662601" cy="4945486"/>
          </a:xfrm>
        </p:spPr>
        <p:txBody>
          <a:bodyPr>
            <a:normAutofit lnSpcReduction="10000"/>
          </a:bodyPr>
          <a:lstStyle/>
          <a:p>
            <a:r>
              <a:rPr lang="es-ES_tradnl" dirty="0"/>
              <a:t>Tales son las exhortaciones del Maestro al interior de los discípulos.  Jesús los lleva a los extremos de la mutilación antes de hacer caer a uno de los pequeños.</a:t>
            </a:r>
          </a:p>
          <a:p>
            <a:r>
              <a:rPr lang="es-ES_tradnl" dirty="0"/>
              <a:t>No podemos entonces perder de vista la importancia que le da el Señor a estos “pequeños”.</a:t>
            </a:r>
          </a:p>
          <a:p>
            <a:r>
              <a:rPr lang="es-ES_tradnl" dirty="0"/>
              <a:t>Por eso recordamos la enseñanza de que el que quiera ser primero entre vosotros debe servir a los demás.  El ministerio (servicio a los demás) está por encima de todo en la iglesia.  Entonces el ministerio no tiene nada que ver con poder y prestigio sino con humildad y amor a los que creen en Jesús.</a:t>
            </a:r>
          </a:p>
        </p:txBody>
      </p:sp>
    </p:spTree>
    <p:extLst>
      <p:ext uri="{BB962C8B-B14F-4D97-AF65-F5344CB8AC3E}">
        <p14:creationId xmlns:p14="http://schemas.microsoft.com/office/powerpoint/2010/main" val="184906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30397" y="1600199"/>
            <a:ext cx="8538702" cy="4914513"/>
          </a:xfrm>
        </p:spPr>
        <p:txBody>
          <a:bodyPr>
            <a:normAutofit fontScale="92500"/>
          </a:bodyPr>
          <a:lstStyle/>
          <a:p>
            <a:r>
              <a:rPr lang="es-ES_tradnl" b="1" dirty="0">
                <a:solidFill>
                  <a:schemeClr val="bg2">
                    <a:lumMod val="50000"/>
                  </a:schemeClr>
                </a:solidFill>
              </a:rPr>
              <a:t>La cuestión sobre el divorcio (10:1-12)</a:t>
            </a:r>
          </a:p>
          <a:p>
            <a:r>
              <a:rPr lang="es-ES_tradnl" dirty="0"/>
              <a:t>Aunque la pregunta fue sobre el divorcio, Jesús aprovecha la oportunidad para enseñar sobre el matrimonio y el divorcio. </a:t>
            </a:r>
          </a:p>
          <a:p>
            <a:r>
              <a:rPr lang="es-ES_tradnl" dirty="0"/>
              <a:t>Jesús remonta la discusión a la intención de Dios en el principio y explica la razón por la cual existía el permiso para el divorcio: la dureza de corazón del varón.</a:t>
            </a:r>
          </a:p>
          <a:p>
            <a:r>
              <a:rPr lang="es-ES_tradnl" dirty="0"/>
              <a:t>Vemos aquí la importancia de saber que Marcos fue el primer evangelio, pues aunque Lucas deja el mismo argumento, Mateo condiciona el divorcio y expande el argumento a la causal de la fornicación.</a:t>
            </a:r>
          </a:p>
        </p:txBody>
      </p:sp>
      <p:sp>
        <p:nvSpPr>
          <p:cNvPr id="4" name="TextBox 3">
            <a:extLst>
              <a:ext uri="{FF2B5EF4-FFF2-40B4-BE49-F238E27FC236}">
                <a16:creationId xmlns:a16="http://schemas.microsoft.com/office/drawing/2014/main" id="{71785607-4408-DA4D-9E64-1628F4CA3FA3}"/>
              </a:ext>
            </a:extLst>
          </p:cNvPr>
          <p:cNvSpPr txBox="1"/>
          <p:nvPr/>
        </p:nvSpPr>
        <p:spPr>
          <a:xfrm>
            <a:off x="1000664" y="1889185"/>
            <a:ext cx="184731" cy="369332"/>
          </a:xfrm>
          <a:prstGeom prst="rect">
            <a:avLst/>
          </a:prstGeom>
          <a:noFill/>
        </p:spPr>
        <p:txBody>
          <a:bodyPr wrap="none" rtlCol="0">
            <a:spAutoFit/>
          </a:bodyPr>
          <a:lstStyle/>
          <a:p>
            <a:endParaRPr lang="en-PR" dirty="0"/>
          </a:p>
        </p:txBody>
      </p:sp>
    </p:spTree>
    <p:extLst>
      <p:ext uri="{BB962C8B-B14F-4D97-AF65-F5344CB8AC3E}">
        <p14:creationId xmlns:p14="http://schemas.microsoft.com/office/powerpoint/2010/main" val="2166879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30397" y="1600199"/>
            <a:ext cx="8538702" cy="4914513"/>
          </a:xfrm>
        </p:spPr>
        <p:txBody>
          <a:bodyPr>
            <a:normAutofit fontScale="92500"/>
          </a:bodyPr>
          <a:lstStyle/>
          <a:p>
            <a:r>
              <a:rPr lang="es-ES_tradnl" b="1" dirty="0">
                <a:solidFill>
                  <a:schemeClr val="bg2">
                    <a:lumMod val="50000"/>
                  </a:schemeClr>
                </a:solidFill>
              </a:rPr>
              <a:t>Jesús bendice a los niños (10:13-16) </a:t>
            </a:r>
          </a:p>
          <a:p>
            <a:r>
              <a:rPr lang="es-ES_tradnl" dirty="0"/>
              <a:t>Jesús pone de ejemplo a los niños como modelo a seguir por aquellos que quieran ser parte del reino de Dios.  Esos a quienes no se les tomaba en cuenta para nada y se dice que ni siquiera era considerados personas.  Verdaderamente es un contraste con la actitud de algunos que andan como si lo que tienen no lo hubieran recibido.</a:t>
            </a:r>
          </a:p>
          <a:p>
            <a:r>
              <a:rPr lang="es-ES_tradnl" dirty="0"/>
              <a:t>Es en el agradecimiento a Dios donde se manifiesta la actitud inocente de los niños ya que estos son dependientes totalmente de sus padres terrenales.  Como hemos visto antes, el reino pertenece a los débiles.                                              </a:t>
            </a:r>
          </a:p>
        </p:txBody>
      </p:sp>
    </p:spTree>
    <p:extLst>
      <p:ext uri="{BB962C8B-B14F-4D97-AF65-F5344CB8AC3E}">
        <p14:creationId xmlns:p14="http://schemas.microsoft.com/office/powerpoint/2010/main" val="111849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30397" y="1600199"/>
            <a:ext cx="8538702" cy="4914513"/>
          </a:xfrm>
        </p:spPr>
        <p:txBody>
          <a:bodyPr/>
          <a:lstStyle/>
          <a:p>
            <a:r>
              <a:rPr lang="es-ES_tradnl" b="1" dirty="0">
                <a:solidFill>
                  <a:schemeClr val="bg2">
                    <a:lumMod val="50000"/>
                  </a:schemeClr>
                </a:solidFill>
              </a:rPr>
              <a:t>El hombre rico (10:17-31)</a:t>
            </a:r>
          </a:p>
          <a:p>
            <a:r>
              <a:rPr lang="es-ES_tradnl" dirty="0"/>
              <a:t>Este hombre al que Jesús le dice que deje de defraudar, los discípulos lo ven como el ejemplo a seguir y se maravillan cuando Jesús les dice que es más fácil que entre un camello por el ojo de una aguja que un rico en el reino de Dios.  </a:t>
            </a:r>
          </a:p>
          <a:p>
            <a:r>
              <a:rPr lang="es-ES_tradnl" dirty="0"/>
              <a:t>Jesús vio algo que a los discípulos se les escapó y eso fue el tener confianza en las riquezas, y más en riquezas obtenidas mediante la explotación de los pobres (defraudar).</a:t>
            </a:r>
          </a:p>
        </p:txBody>
      </p:sp>
    </p:spTree>
    <p:extLst>
      <p:ext uri="{BB962C8B-B14F-4D97-AF65-F5344CB8AC3E}">
        <p14:creationId xmlns:p14="http://schemas.microsoft.com/office/powerpoint/2010/main" val="244217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190830" y="1600199"/>
            <a:ext cx="8794143" cy="4914513"/>
          </a:xfrm>
        </p:spPr>
        <p:txBody>
          <a:bodyPr>
            <a:normAutofit lnSpcReduction="10000"/>
          </a:bodyPr>
          <a:lstStyle/>
          <a:p>
            <a:r>
              <a:rPr lang="es-ES_tradnl" dirty="0"/>
              <a:t> </a:t>
            </a:r>
            <a:r>
              <a:rPr lang="es-ES_tradnl" b="1" dirty="0">
                <a:solidFill>
                  <a:schemeClr val="bg2">
                    <a:lumMod val="50000"/>
                  </a:schemeClr>
                </a:solidFill>
              </a:rPr>
              <a:t>Jesús anuncia su muerte por tercera vez (10:32-34)</a:t>
            </a:r>
          </a:p>
          <a:p>
            <a:r>
              <a:rPr lang="es-ES_tradnl" dirty="0"/>
              <a:t>Un dato interesante de este pasaje es el que dice que están temerosos.  Pero no se refiere a los doce solamente sino a la multitud que le sigue que no sabe qué le espera en Jerusalén.</a:t>
            </a:r>
          </a:p>
          <a:p>
            <a:r>
              <a:rPr lang="es-ES_tradnl" dirty="0"/>
              <a:t>A los apóstoles los llama parte y le explica lo que sucederá en la ciudad.  El detalle con le explica nos dice cuán seguro y comprometido está Jesús con su ministerio.  Y no es que no tenga miedo, como el resto de la multitud, sino que su compromiso y su fe le permite seguir adelante.</a:t>
            </a:r>
          </a:p>
        </p:txBody>
      </p:sp>
    </p:spTree>
    <p:extLst>
      <p:ext uri="{BB962C8B-B14F-4D97-AF65-F5344CB8AC3E}">
        <p14:creationId xmlns:p14="http://schemas.microsoft.com/office/powerpoint/2010/main" val="122972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30397" y="1600199"/>
            <a:ext cx="8538702" cy="4914513"/>
          </a:xfrm>
        </p:spPr>
        <p:txBody>
          <a:bodyPr>
            <a:normAutofit fontScale="92500" lnSpcReduction="10000"/>
          </a:bodyPr>
          <a:lstStyle/>
          <a:p>
            <a:r>
              <a:rPr lang="es-ES_tradnl" b="1" dirty="0">
                <a:solidFill>
                  <a:schemeClr val="bg2">
                    <a:lumMod val="50000"/>
                  </a:schemeClr>
                </a:solidFill>
              </a:rPr>
              <a:t>El reino al revés (10:35-45)</a:t>
            </a:r>
          </a:p>
          <a:p>
            <a:r>
              <a:rPr lang="es-ES_tradnl" dirty="0"/>
              <a:t>Aunque en la Biblia tiene otro título a mi me perece éste el título apropiado pues es el corazón del mensaje.  Es que aquí podemos ver el pensamiento de la cultura dominante, donde los varones libres son los que mandan y las mujeres y esclavos son los que sirven. </a:t>
            </a:r>
          </a:p>
          <a:p>
            <a:r>
              <a:rPr lang="es-ES_tradnl" dirty="0"/>
              <a:t>Pero éstos dos no son los únicos, fijémonos en el resto de los discípulos cuando se enteran de la petición de Santiago y de Juan.  Es que ellos querrían lo mismo si les permitiera.  Jesús les advierte que si él no vino a ser servido sino a servir, cuánto se dejará para ellos.</a:t>
            </a:r>
          </a:p>
          <a:p>
            <a:r>
              <a:rPr lang="es-ES_tradnl" dirty="0"/>
              <a:t> </a:t>
            </a:r>
          </a:p>
        </p:txBody>
      </p:sp>
    </p:spTree>
    <p:extLst>
      <p:ext uri="{BB962C8B-B14F-4D97-AF65-F5344CB8AC3E}">
        <p14:creationId xmlns:p14="http://schemas.microsoft.com/office/powerpoint/2010/main" val="1451795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B8CA1-4AE4-1944-AC38-9E5DCCB5940A}"/>
              </a:ext>
            </a:extLst>
          </p:cNvPr>
          <p:cNvSpPr>
            <a:spLocks noGrp="1"/>
          </p:cNvSpPr>
          <p:nvPr>
            <p:ph type="title"/>
          </p:nvPr>
        </p:nvSpPr>
        <p:spPr/>
        <p:txBody>
          <a:bodyPr/>
          <a:lstStyle/>
          <a:p>
            <a:endParaRPr lang="en-PR"/>
          </a:p>
        </p:txBody>
      </p:sp>
      <p:sp>
        <p:nvSpPr>
          <p:cNvPr id="3" name="Content Placeholder 2">
            <a:extLst>
              <a:ext uri="{FF2B5EF4-FFF2-40B4-BE49-F238E27FC236}">
                <a16:creationId xmlns:a16="http://schemas.microsoft.com/office/drawing/2014/main" id="{486E34D3-0232-3B43-AE49-BC36BAC34F85}"/>
              </a:ext>
            </a:extLst>
          </p:cNvPr>
          <p:cNvSpPr>
            <a:spLocks noGrp="1"/>
          </p:cNvSpPr>
          <p:nvPr>
            <p:ph sz="quarter" idx="1"/>
          </p:nvPr>
        </p:nvSpPr>
        <p:spPr/>
        <p:txBody>
          <a:bodyPr/>
          <a:lstStyle/>
          <a:p>
            <a:r>
              <a:rPr lang="es-ES_tradnl" b="1" dirty="0">
                <a:solidFill>
                  <a:schemeClr val="bg2">
                    <a:lumMod val="50000"/>
                  </a:schemeClr>
                </a:solidFill>
              </a:rPr>
              <a:t>El ciego Bartimeo recibe la vista (10:46-52)</a:t>
            </a:r>
          </a:p>
          <a:p>
            <a:r>
              <a:rPr lang="en-US" dirty="0"/>
              <a:t> </a:t>
            </a:r>
            <a:endParaRPr lang="en-PR" dirty="0"/>
          </a:p>
        </p:txBody>
      </p:sp>
      <p:pic>
        <p:nvPicPr>
          <p:cNvPr id="5" name="Picture 4">
            <a:extLst>
              <a:ext uri="{FF2B5EF4-FFF2-40B4-BE49-F238E27FC236}">
                <a16:creationId xmlns:a16="http://schemas.microsoft.com/office/drawing/2014/main" id="{C228E217-B82A-6F4B-8DA3-F343B7D75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2177" y="2294626"/>
            <a:ext cx="6219646" cy="4422116"/>
          </a:xfrm>
          <a:prstGeom prst="rect">
            <a:avLst/>
          </a:prstGeom>
        </p:spPr>
      </p:pic>
    </p:spTree>
    <p:extLst>
      <p:ext uri="{BB962C8B-B14F-4D97-AF65-F5344CB8AC3E}">
        <p14:creationId xmlns:p14="http://schemas.microsoft.com/office/powerpoint/2010/main" val="3360044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t>Evangelio según Marcos - 4ta. Clase</a:t>
            </a:r>
            <a:endParaRPr lang="en-US" dirty="0"/>
          </a:p>
        </p:txBody>
      </p:sp>
      <p:sp>
        <p:nvSpPr>
          <p:cNvPr id="3" name="Content Placeholder 2"/>
          <p:cNvSpPr>
            <a:spLocks noGrp="1"/>
          </p:cNvSpPr>
          <p:nvPr>
            <p:ph sz="quarter" idx="1"/>
          </p:nvPr>
        </p:nvSpPr>
        <p:spPr>
          <a:xfrm>
            <a:off x="330397" y="1600199"/>
            <a:ext cx="8538702" cy="4914513"/>
          </a:xfrm>
        </p:spPr>
        <p:txBody>
          <a:bodyPr/>
          <a:lstStyle/>
          <a:p>
            <a:r>
              <a:rPr lang="es-ES_tradnl" b="1" dirty="0">
                <a:solidFill>
                  <a:schemeClr val="bg2">
                    <a:lumMod val="50000"/>
                  </a:schemeClr>
                </a:solidFill>
              </a:rPr>
              <a:t>El ciego Bartimeo recibe la vista (10:46-52)</a:t>
            </a:r>
          </a:p>
          <a:p>
            <a:r>
              <a:rPr lang="es-ES_tradnl" dirty="0"/>
              <a:t>Una cosa que resalta en este relato es la forma en que este personaje reconoce el mesianismo de Jesús al llamarlo hijo de David, dice  Vena que hasta ahora en el evangelio nadie lo había llamado así.  </a:t>
            </a:r>
          </a:p>
          <a:p>
            <a:r>
              <a:rPr lang="es-ES_tradnl" dirty="0"/>
              <a:t>Para que un mendigo ciego haga esa expresión  se requiere, a mi entender, dos cosas, uno: que lo haya oído decir de los que le rodeaban o numero dos: que Dios se lo haya revelado, como a Pedro.</a:t>
            </a:r>
          </a:p>
          <a:p>
            <a:r>
              <a:rPr lang="es-ES_tradnl" dirty="0"/>
              <a:t> </a:t>
            </a:r>
          </a:p>
        </p:txBody>
      </p:sp>
    </p:spTree>
    <p:extLst>
      <p:ext uri="{BB962C8B-B14F-4D97-AF65-F5344CB8AC3E}">
        <p14:creationId xmlns:p14="http://schemas.microsoft.com/office/powerpoint/2010/main" val="62971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a:solidFill>
                  <a:schemeClr val="bg2">
                    <a:lumMod val="25000"/>
                  </a:schemeClr>
                </a:solidFill>
              </a:rPr>
              <a:t>Evangelio según Marcos - 4ta. Clase</a:t>
            </a:r>
            <a:endParaRPr lang="en-US" dirty="0">
              <a:solidFill>
                <a:schemeClr val="bg2">
                  <a:lumMod val="25000"/>
                </a:schemeClr>
              </a:solidFill>
            </a:endParaRPr>
          </a:p>
        </p:txBody>
      </p:sp>
      <p:sp>
        <p:nvSpPr>
          <p:cNvPr id="3" name="Content Placeholder 2"/>
          <p:cNvSpPr>
            <a:spLocks noGrp="1"/>
          </p:cNvSpPr>
          <p:nvPr>
            <p:ph sz="quarter" idx="1"/>
          </p:nvPr>
        </p:nvSpPr>
        <p:spPr>
          <a:xfrm>
            <a:off x="330397" y="1600199"/>
            <a:ext cx="8538702" cy="4914513"/>
          </a:xfrm>
        </p:spPr>
        <p:txBody>
          <a:bodyPr/>
          <a:lstStyle/>
          <a:p>
            <a:r>
              <a:rPr lang="es-ES_tradnl" dirty="0"/>
              <a:t> </a:t>
            </a:r>
            <a:r>
              <a:rPr lang="es-ES_tradnl" b="1" dirty="0">
                <a:solidFill>
                  <a:schemeClr val="bg2">
                    <a:lumMod val="50000"/>
                  </a:schemeClr>
                </a:solidFill>
              </a:rPr>
              <a:t>El ciego Bartimeo recibe la vista (10:46-52)</a:t>
            </a:r>
          </a:p>
          <a:p>
            <a:r>
              <a:rPr lang="es-ES_tradnl" b="1" dirty="0"/>
              <a:t>Otra cosa que resalta el pasaje es cómo el ciego arroja su capa cuando es llamado por el maestro.</a:t>
            </a:r>
          </a:p>
          <a:p>
            <a:r>
              <a:rPr lang="es-ES_tradnl" b="1" dirty="0"/>
              <a:t>La capa es una de las prendas más importante para cualquier persona en esos tiempos y lugares, ni se diga de un mendigo, pero Bartimeo parece que entiende quién es el que lo ha llamado.</a:t>
            </a:r>
          </a:p>
          <a:p>
            <a:r>
              <a:rPr lang="es-ES_tradnl" b="1" dirty="0"/>
              <a:t>Este acto valida su plena convicción de que Jesús es el descendiente de David que se ha de sentar en trono del reino anunciado en las escrituras.</a:t>
            </a:r>
          </a:p>
          <a:p>
            <a:endParaRPr lang="es-ES_tradnl" dirty="0"/>
          </a:p>
        </p:txBody>
      </p:sp>
      <p:sp>
        <p:nvSpPr>
          <p:cNvPr id="4" name="TextBox 3">
            <a:extLst>
              <a:ext uri="{FF2B5EF4-FFF2-40B4-BE49-F238E27FC236}">
                <a16:creationId xmlns:a16="http://schemas.microsoft.com/office/drawing/2014/main" id="{AEDC2DC4-D281-7B4A-84A0-4EA3625C2585}"/>
              </a:ext>
            </a:extLst>
          </p:cNvPr>
          <p:cNvSpPr txBox="1"/>
          <p:nvPr/>
        </p:nvSpPr>
        <p:spPr>
          <a:xfrm>
            <a:off x="974785" y="1940943"/>
            <a:ext cx="184731" cy="369332"/>
          </a:xfrm>
          <a:prstGeom prst="rect">
            <a:avLst/>
          </a:prstGeom>
          <a:noFill/>
        </p:spPr>
        <p:txBody>
          <a:bodyPr wrap="none" rtlCol="0">
            <a:spAutoFit/>
          </a:bodyPr>
          <a:lstStyle/>
          <a:p>
            <a:endParaRPr lang="en-PR" dirty="0"/>
          </a:p>
        </p:txBody>
      </p:sp>
    </p:spTree>
    <p:extLst>
      <p:ext uri="{BB962C8B-B14F-4D97-AF65-F5344CB8AC3E}">
        <p14:creationId xmlns:p14="http://schemas.microsoft.com/office/powerpoint/2010/main" val="270572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a:t>Evangelio según Marcos - 4ta. Clase</a:t>
            </a:r>
            <a:endParaRPr lang="en-US" dirty="0"/>
          </a:p>
        </p:txBody>
      </p:sp>
      <p:sp>
        <p:nvSpPr>
          <p:cNvPr id="3" name="Content Placeholder 2"/>
          <p:cNvSpPr>
            <a:spLocks noGrp="1"/>
          </p:cNvSpPr>
          <p:nvPr>
            <p:ph sz="quarter" idx="1"/>
          </p:nvPr>
        </p:nvSpPr>
        <p:spPr>
          <a:xfrm>
            <a:off x="330397" y="1600199"/>
            <a:ext cx="8538702" cy="4914513"/>
          </a:xfrm>
        </p:spPr>
        <p:txBody>
          <a:bodyPr>
            <a:normAutofit/>
          </a:bodyPr>
          <a:lstStyle/>
          <a:p>
            <a:endParaRPr lang="es-ES_tradnl" sz="4000" b="1" dirty="0">
              <a:solidFill>
                <a:schemeClr val="bg2">
                  <a:lumMod val="50000"/>
                </a:schemeClr>
              </a:solidFill>
            </a:endParaRPr>
          </a:p>
          <a:p>
            <a:endParaRPr lang="es-ES_tradnl" sz="4000" b="1" dirty="0">
              <a:solidFill>
                <a:schemeClr val="bg2">
                  <a:lumMod val="50000"/>
                </a:schemeClr>
              </a:solidFill>
            </a:endParaRPr>
          </a:p>
          <a:p>
            <a:pPr marL="0" indent="0" algn="ctr">
              <a:buNone/>
            </a:pPr>
            <a:r>
              <a:rPr lang="es-ES_tradnl" sz="4000" b="1" dirty="0">
                <a:solidFill>
                  <a:schemeClr val="bg2">
                    <a:lumMod val="50000"/>
                  </a:schemeClr>
                </a:solidFill>
              </a:rPr>
              <a:t> Fin de la 4ta clase</a:t>
            </a:r>
          </a:p>
          <a:p>
            <a:pPr marL="0" indent="0" algn="ctr">
              <a:buNone/>
            </a:pPr>
            <a:r>
              <a:rPr lang="es-ES_tradnl" sz="4000" b="1" dirty="0">
                <a:solidFill>
                  <a:schemeClr val="bg2">
                    <a:lumMod val="50000"/>
                  </a:schemeClr>
                </a:solidFill>
              </a:rPr>
              <a:t>Dudas preguntas o comentarios</a:t>
            </a:r>
          </a:p>
        </p:txBody>
      </p:sp>
    </p:spTree>
    <p:extLst>
      <p:ext uri="{BB962C8B-B14F-4D97-AF65-F5344CB8AC3E}">
        <p14:creationId xmlns:p14="http://schemas.microsoft.com/office/powerpoint/2010/main" val="32842327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3395</TotalTime>
  <Words>1682</Words>
  <Application>Microsoft Macintosh PowerPoint</Application>
  <PresentationFormat>On-screen Show (4:3)</PresentationFormat>
  <Paragraphs>81</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Tw Cen MT</vt:lpstr>
      <vt:lpstr>Wingdings</vt:lpstr>
      <vt:lpstr>Wingdings 2</vt:lpstr>
      <vt:lpstr>Median</vt:lpstr>
      <vt:lpstr>Evangelio según marcos Misión bautista de Vega baja José a. santos ríos </vt:lpstr>
      <vt:lpstr>Evangelio según Marcos - 4ta. Clase</vt:lpstr>
      <vt:lpstr>Evangelio según Marcos - 4ta. Clase</vt:lpstr>
      <vt:lpstr>Evangelio según Marcos - 4ta. Clase</vt:lpstr>
      <vt:lpstr>Evangelio según Marcos - 4ta. Clase</vt:lpstr>
      <vt:lpstr>Evangelio según Marcos - 4ta. Clase</vt:lpstr>
      <vt:lpstr>Evangelio según Marcos - 4ta. Clase</vt:lpstr>
      <vt:lpstr>Evangelio según Marcos - 4ta. Clase</vt:lpstr>
      <vt:lpstr>Evangelio según Marcos - 4ta. Clase</vt:lpstr>
      <vt:lpstr>Evangelio según Marcos - 4ta. Clase</vt:lpstr>
      <vt:lpstr>Evangelio según Marcos - 4ta. Clase</vt:lpstr>
      <vt:lpstr>Evangelio según Marcos - 4ta. Clase</vt:lpstr>
      <vt:lpstr>Evangelio según Marcos - 4ta. Clase</vt:lpstr>
      <vt:lpstr>Evangelio según Marcos - 4ta. Clase</vt:lpstr>
      <vt:lpstr>Evangelio según Marcos - 4ta. Clase</vt:lpstr>
      <vt:lpstr>PowerPoint Presentation</vt:lpstr>
      <vt:lpstr>Evangelio según Marcos - 4ta. Clase</vt:lpstr>
      <vt:lpstr>Evangelio según Marcos - 4ta. Clase</vt:lpstr>
      <vt:lpstr>Evangelio según Marcos - 4ta. Clase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Evangelio según marcos Misión bautista de Vega baja José a. santos ríos </dc:title>
  <dc:creator>José A. Santos Rios</dc:creator>
  <cp:lastModifiedBy>Jose A. Santos Rios</cp:lastModifiedBy>
  <cp:revision>51</cp:revision>
  <dcterms:created xsi:type="dcterms:W3CDTF">2020-11-06T14:13:02Z</dcterms:created>
  <dcterms:modified xsi:type="dcterms:W3CDTF">2021-04-06T21:52:24Z</dcterms:modified>
</cp:coreProperties>
</file>