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28" r:id="rId1"/>
  </p:sldMasterIdLst>
  <p:sldIdLst>
    <p:sldId id="256" r:id="rId2"/>
    <p:sldId id="257" r:id="rId3"/>
    <p:sldId id="258" r:id="rId4"/>
    <p:sldId id="259"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QdjFfirroKxjPI2adPRlcw==" hashData="0PKJRUO1RWExWFzqIi9ZFXLAo+6WUQN99/+DeLyQ/8xssbA1i1jAOaTrF9FCD5EHpDxpy7/xYNmcHJRV2l4zUw=="/>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4"/>
  </p:normalViewPr>
  <p:slideViewPr>
    <p:cSldViewPr snapToGrid="0" snapToObjects="1">
      <p:cViewPr varScale="1">
        <p:scale>
          <a:sx n="124" d="100"/>
          <a:sy n="124" d="100"/>
        </p:scale>
        <p:origin x="1824" y="16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2233D26B-DFC2-4248-8ED0-AD3E108CBDD7}" type="datetime1">
              <a:rPr lang="en-US" smtClean="0"/>
              <a:pPr/>
              <a:t>4/6/21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237106-F2ED-405E-BC33-CC3CF426205F}" type="slidenum">
              <a:rPr lang="en-US" smtClean="0"/>
              <a:pPr/>
              <a:t>‹#›</a:t>
            </a:fld>
            <a:endParaRPr lang="en-US"/>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US"/>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8F97F932-D99A-4087-BFB1-EA42FAFC8D2C}" type="datetime1">
              <a:rPr lang="en-US" smtClean="0"/>
              <a:pPr/>
              <a:t>4/6/21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237106-F2ED-405E-BC33-CC3CF426205F}" type="slidenum">
              <a:rPr lang="en-US" smtClean="0"/>
              <a:pPr/>
              <a:t>‹#›</a:t>
            </a:fld>
            <a:endParaRPr lang="en-US"/>
          </a:p>
        </p:txBody>
      </p:sp>
      <p:sp>
        <p:nvSpPr>
          <p:cNvPr id="8" name="Content Placeholder 7"/>
          <p:cNvSpPr>
            <a:spLocks noGrp="1"/>
          </p:cNvSpPr>
          <p:nvPr>
            <p:ph sz="quarter" idx="13"/>
          </p:nvPr>
        </p:nvSpPr>
        <p:spPr>
          <a:xfrm>
            <a:off x="609600" y="1600200"/>
            <a:ext cx="792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C96367-2F2B-4F6E-ACF4-15FA13738E10}" type="datetime1">
              <a:rPr lang="en-US" smtClean="0"/>
              <a:pPr/>
              <a:t>4/6/21</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523C92-45F4-4C30-810D-4886C1BA696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09600" y="274638"/>
            <a:ext cx="7924800" cy="1143000"/>
          </a:xfrm>
        </p:spPr>
        <p:txBody>
          <a:bodyPr/>
          <a:lstStyle/>
          <a:p>
            <a:r>
              <a:rPr lang="en-US"/>
              <a:t>Click to edit Master title style</a:t>
            </a:r>
            <a:endParaRPr lang="en-US" dirty="0"/>
          </a:p>
        </p:txBody>
      </p:sp>
      <p:sp>
        <p:nvSpPr>
          <p:cNvPr id="5" name="Date Placeholder 4"/>
          <p:cNvSpPr>
            <a:spLocks noGrp="1"/>
          </p:cNvSpPr>
          <p:nvPr>
            <p:ph type="dt" sz="half" idx="10"/>
          </p:nvPr>
        </p:nvSpPr>
        <p:spPr/>
        <p:txBody>
          <a:bodyPr/>
          <a:lstStyle/>
          <a:p>
            <a:fld id="{8FB3498D-21C7-408B-8EF5-5B55DEF0BFD5}" type="datetime1">
              <a:rPr lang="en-US" smtClean="0"/>
              <a:pPr/>
              <a:t>4/6/21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237106-F2ED-405E-BC33-CC3CF426205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09600" y="274638"/>
            <a:ext cx="7924800" cy="11430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84DB246E-8FD1-42FF-94A4-E4133095C37A}" type="datetime1">
              <a:rPr lang="en-US" smtClean="0"/>
              <a:pPr/>
              <a:t>4/6/21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237106-F2ED-405E-BC33-CC3CF426205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93939D4-B818-4372-B1EE-7CB6D5BBC74A}" type="datetime1">
              <a:rPr lang="en-US" smtClean="0"/>
              <a:pPr/>
              <a:t>4/6/21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237106-F2ED-405E-BC33-CC3CF426205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35E438-4D0D-4834-B658-A90420491D98}" type="datetime1">
              <a:rPr lang="en-US" smtClean="0"/>
              <a:pPr/>
              <a:t>4/6/21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237106-F2ED-405E-BC33-CC3CF426205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F8ADFA-7142-4015-85E6-1712F15FA709}" type="datetime1">
              <a:rPr lang="en-US" smtClean="0"/>
              <a:pPr/>
              <a:t>4/6/21</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8237106-F2ED-405E-BC33-CC3CF426205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A581E0-D653-4D78-A48F-41D80498BC7E}" type="datetime1">
              <a:rPr lang="en-US" smtClean="0"/>
              <a:pPr/>
              <a:t>4/6/21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237106-F2ED-405E-BC33-CC3CF426205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694C003-38E8-486A-9BFD-47E55D87241C}" type="datetime1">
              <a:rPr lang="en-US" smtClean="0"/>
              <a:pPr/>
              <a:t>4/6/21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237106-F2ED-405E-BC33-CC3CF426205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059EAA3-934B-41DB-B3B1-806F4BE5CC37}" type="datetime1">
              <a:rPr lang="en-US" smtClean="0"/>
              <a:pPr/>
              <a:t>4/6/21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237106-F2ED-405E-BC33-CC3CF426205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8B3AFFF1-9C47-49F0-AE12-AF188F3F4E82}" type="datetime1">
              <a:rPr lang="en-US" smtClean="0"/>
              <a:pPr/>
              <a:t>4/6/21</a:t>
            </a:fld>
            <a:endParaRPr lang="en-US" dirty="0"/>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en-US" dirty="0"/>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38237106-F2ED-405E-BC33-CC3CF426205F}"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4729" r:id="rId1"/>
    <p:sldLayoutId id="2147484730" r:id="rId2"/>
    <p:sldLayoutId id="2147484731" r:id="rId3"/>
    <p:sldLayoutId id="2147484732" r:id="rId4"/>
    <p:sldLayoutId id="2147484733" r:id="rId5"/>
    <p:sldLayoutId id="2147484734" r:id="rId6"/>
    <p:sldLayoutId id="2147484735" r:id="rId7"/>
    <p:sldLayoutId id="2147484736" r:id="rId8"/>
    <p:sldLayoutId id="2147484737" r:id="rId9"/>
    <p:sldLayoutId id="2147484738" r:id="rId10"/>
    <p:sldLayoutId id="2147484739" r:id="rId11"/>
  </p:sldLayoutIdLst>
  <p:hf sldNum="0" hdr="0" ftr="0" dt="0"/>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rmAutofit lnSpcReduction="10000"/>
          </a:bodyPr>
          <a:lstStyle/>
          <a:p>
            <a:endParaRPr lang="en-US" sz="4800" dirty="0"/>
          </a:p>
          <a:p>
            <a:r>
              <a:rPr lang="es-ES_tradnl" sz="4800" dirty="0"/>
              <a:t>Introducción</a:t>
            </a:r>
          </a:p>
        </p:txBody>
      </p:sp>
      <p:sp>
        <p:nvSpPr>
          <p:cNvPr id="3" name="Title 2"/>
          <p:cNvSpPr>
            <a:spLocks noGrp="1"/>
          </p:cNvSpPr>
          <p:nvPr>
            <p:ph type="ctrTitle"/>
          </p:nvPr>
        </p:nvSpPr>
        <p:spPr>
          <a:xfrm>
            <a:off x="685800" y="2098198"/>
            <a:ext cx="7772400" cy="1470025"/>
          </a:xfrm>
        </p:spPr>
        <p:txBody>
          <a:bodyPr/>
          <a:lstStyle/>
          <a:p>
            <a:r>
              <a:rPr lang="es-ES_tradnl" sz="4800" dirty="0"/>
              <a:t>El Evangelio según marcos</a:t>
            </a:r>
          </a:p>
        </p:txBody>
      </p:sp>
    </p:spTree>
    <p:extLst>
      <p:ext uri="{BB962C8B-B14F-4D97-AF65-F5344CB8AC3E}">
        <p14:creationId xmlns:p14="http://schemas.microsoft.com/office/powerpoint/2010/main" val="31000170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s-ES_tradnl" sz="4400" dirty="0"/>
              <a:t>El evangelio según marcos</a:t>
            </a:r>
          </a:p>
        </p:txBody>
      </p:sp>
      <p:sp>
        <p:nvSpPr>
          <p:cNvPr id="3" name="Content Placeholder 2"/>
          <p:cNvSpPr>
            <a:spLocks noGrp="1"/>
          </p:cNvSpPr>
          <p:nvPr>
            <p:ph sz="quarter" idx="13"/>
          </p:nvPr>
        </p:nvSpPr>
        <p:spPr/>
        <p:txBody>
          <a:bodyPr>
            <a:normAutofit/>
          </a:bodyPr>
          <a:lstStyle/>
          <a:p>
            <a:r>
              <a:rPr lang="es-ES_tradnl" dirty="0"/>
              <a:t>El Evangelio según Marcos es un género literario del primer siglo.  Según Antonio Piñero  </a:t>
            </a:r>
            <a:r>
              <a:rPr lang="es-ES_tradnl" b="1" dirty="0">
                <a:solidFill>
                  <a:srgbClr val="FFFF00"/>
                </a:solidFill>
              </a:rPr>
              <a:t>el evangelio es simplemente un subgénero de la antigua biografía de época helenística</a:t>
            </a:r>
            <a:r>
              <a:rPr lang="es-ES_tradnl" dirty="0"/>
              <a:t>. O para emplear la terminología de José Montserrat: se trata del “subgénero biográfico de hechos y dichos de un personaje ilustre”.</a:t>
            </a:r>
          </a:p>
          <a:p>
            <a:r>
              <a:rPr lang="es-ES_tradnl" dirty="0"/>
              <a:t>Pero y qué es una biografía de la antigüedad?</a:t>
            </a:r>
          </a:p>
          <a:p>
            <a:r>
              <a:rPr lang="es-ES_tradnl" dirty="0"/>
              <a:t>Biografía de la Antigüedad fue una literatura de alabanza y auto formación, un instrumento para promover ideas y edificar intelectualidades.   </a:t>
            </a:r>
          </a:p>
          <a:p>
            <a:r>
              <a:rPr lang="es-ES_tradnl" dirty="0"/>
              <a:t>Por eso es que no podemos, sin embargo, decir que los evangelios son una biografía, en el sentido moderno, porque en realidad lo que buscan es resaltar, entre otras cosas,  que Jesús es hijo de Dios y su resurrección.  Esto se hace para motivar a los lectores a mantener la fe en medio de tiempos de dificultad, como lo fueron los tiempos en que se escribieron.</a:t>
            </a:r>
          </a:p>
          <a:p>
            <a:endParaRPr lang="es-ES_tradnl" dirty="0"/>
          </a:p>
        </p:txBody>
      </p:sp>
    </p:spTree>
    <p:extLst>
      <p:ext uri="{BB962C8B-B14F-4D97-AF65-F5344CB8AC3E}">
        <p14:creationId xmlns:p14="http://schemas.microsoft.com/office/powerpoint/2010/main" val="1060575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s-ES_tradnl" sz="4400" dirty="0"/>
              <a:t>El evangelio según marcos</a:t>
            </a:r>
          </a:p>
        </p:txBody>
      </p:sp>
      <p:sp>
        <p:nvSpPr>
          <p:cNvPr id="3" name="Content Placeholder 2"/>
          <p:cNvSpPr>
            <a:spLocks noGrp="1"/>
          </p:cNvSpPr>
          <p:nvPr>
            <p:ph sz="quarter" idx="13"/>
          </p:nvPr>
        </p:nvSpPr>
        <p:spPr/>
        <p:txBody>
          <a:bodyPr/>
          <a:lstStyle/>
          <a:p>
            <a:r>
              <a:rPr lang="es-ES_tradnl" dirty="0">
                <a:solidFill>
                  <a:srgbClr val="FFFF00"/>
                </a:solidFill>
              </a:rPr>
              <a:t>Detrás, dentro y delante, las tres metáforas del texto</a:t>
            </a:r>
          </a:p>
          <a:p>
            <a:r>
              <a:rPr lang="es-ES_tradnl" dirty="0"/>
              <a:t>En la mayoría de las ocasiones leemos el texto bíblico de forma plana o literal. No nos percatamos de las dimensiones del texto y entramos en la narrativa como si lo que estamos leyendo ocurrió en el momento en que se escribió y que el autor o autores del mismo estaban allí en ese preciso momento.</a:t>
            </a:r>
          </a:p>
          <a:p>
            <a:r>
              <a:rPr lang="es-ES_tradnl" dirty="0"/>
              <a:t>Pero la realidad es otra.  Primero debemos saber el contexto desde donde se escribió el texto y también el contexto desde donde se lee, o lo que se llama los horizontes del texto. No podemos olvidar tampoco la naturaleza del texto, o sea, el género literario del texto o el sub género de la perícopa o como fuera el caso.</a:t>
            </a:r>
          </a:p>
          <a:p>
            <a:r>
              <a:rPr lang="es-ES_tradnl" dirty="0"/>
              <a:t>Notemos que para que pudiéramos haber llegado a tener un texto se debió haber pasado por un largo proceso de etapas cronológicas.  Por ejemplo, primero vino la vivencia del ministerio del personaje, Jesús de Nazaret, luego se crearon tradiciones orales, que se crearon a través de todo ese territorio donde nace nuestro evangelio.  A estas tradiciones orales les llamamos las fuentes que aparecen en el documento.</a:t>
            </a:r>
          </a:p>
        </p:txBody>
      </p:sp>
    </p:spTree>
    <p:extLst>
      <p:ext uri="{BB962C8B-B14F-4D97-AF65-F5344CB8AC3E}">
        <p14:creationId xmlns:p14="http://schemas.microsoft.com/office/powerpoint/2010/main" val="3126832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s-ES_tradnl" sz="4400" dirty="0"/>
              <a:t>El evangelio según marcos</a:t>
            </a:r>
          </a:p>
        </p:txBody>
      </p:sp>
      <p:sp>
        <p:nvSpPr>
          <p:cNvPr id="3" name="Content Placeholder 2"/>
          <p:cNvSpPr>
            <a:spLocks noGrp="1"/>
          </p:cNvSpPr>
          <p:nvPr>
            <p:ph sz="quarter" idx="13"/>
          </p:nvPr>
        </p:nvSpPr>
        <p:spPr/>
        <p:txBody>
          <a:bodyPr/>
          <a:lstStyle/>
          <a:p>
            <a:r>
              <a:rPr lang="es-ES_tradnl" dirty="0"/>
              <a:t>Es que lo que para nosotros es una narrativa lineal es en realidad una composición de diferentes colecciones de dichos y obras de Jesús que llegaron hasta las manos del autor o autores.</a:t>
            </a:r>
          </a:p>
          <a:p>
            <a:r>
              <a:rPr lang="es-ES_tradnl" dirty="0"/>
              <a:t>Tenemos por ejemplo la colección de controversias en Galilea (2:1-3:6), así como las de Jerusalén (11:27-12:34), las historia de milagros y dichos atados por la palabra clave “pan” (6:6b-8:21) y tenemos las parábolas (4:1-34), En el capítulo 13 tenemos inclusive una fuete apocalíptica.</a:t>
            </a:r>
          </a:p>
          <a:p>
            <a:r>
              <a:rPr lang="es-ES_tradnl" dirty="0"/>
              <a:t>Luego de las tradiciones orales o escritas, como la fuente Q, le siguió la compilación de todo este material hasta la escritura del mismo.  Tuvieron que pasar varios siglos hasta la canonización del texto.</a:t>
            </a:r>
          </a:p>
        </p:txBody>
      </p:sp>
    </p:spTree>
    <p:extLst>
      <p:ext uri="{BB962C8B-B14F-4D97-AF65-F5344CB8AC3E}">
        <p14:creationId xmlns:p14="http://schemas.microsoft.com/office/powerpoint/2010/main" val="923185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s-ES_tradnl" sz="4400" dirty="0"/>
              <a:t>El evangelio según marcos</a:t>
            </a:r>
          </a:p>
        </p:txBody>
      </p:sp>
      <p:sp>
        <p:nvSpPr>
          <p:cNvPr id="3" name="Content Placeholder 2"/>
          <p:cNvSpPr>
            <a:spLocks noGrp="1"/>
          </p:cNvSpPr>
          <p:nvPr>
            <p:ph sz="quarter" idx="13"/>
          </p:nvPr>
        </p:nvSpPr>
        <p:spPr/>
        <p:txBody>
          <a:bodyPr>
            <a:normAutofit/>
          </a:bodyPr>
          <a:lstStyle/>
          <a:p>
            <a:pPr algn="ctr"/>
            <a:endParaRPr lang="en-US" sz="4000" dirty="0"/>
          </a:p>
          <a:p>
            <a:pPr algn="ctr"/>
            <a:r>
              <a:rPr lang="en-US" sz="4000" dirty="0" err="1">
                <a:solidFill>
                  <a:schemeClr val="tx2">
                    <a:lumMod val="60000"/>
                    <a:lumOff val="40000"/>
                  </a:schemeClr>
                </a:solidFill>
              </a:rPr>
              <a:t>Dudas</a:t>
            </a:r>
            <a:r>
              <a:rPr lang="en-US" sz="4000" dirty="0">
                <a:solidFill>
                  <a:schemeClr val="tx2">
                    <a:lumMod val="60000"/>
                    <a:lumOff val="40000"/>
                  </a:schemeClr>
                </a:solidFill>
              </a:rPr>
              <a:t>, </a:t>
            </a:r>
            <a:r>
              <a:rPr lang="en-US" sz="4000" dirty="0" err="1">
                <a:solidFill>
                  <a:schemeClr val="tx2">
                    <a:lumMod val="60000"/>
                    <a:lumOff val="40000"/>
                  </a:schemeClr>
                </a:solidFill>
              </a:rPr>
              <a:t>Preguntas</a:t>
            </a:r>
            <a:r>
              <a:rPr lang="en-US" sz="4000" dirty="0">
                <a:solidFill>
                  <a:schemeClr val="tx2">
                    <a:lumMod val="60000"/>
                    <a:lumOff val="40000"/>
                  </a:schemeClr>
                </a:solidFill>
              </a:rPr>
              <a:t> o </a:t>
            </a:r>
            <a:r>
              <a:rPr lang="en-US" sz="4000" dirty="0" err="1">
                <a:solidFill>
                  <a:schemeClr val="tx2">
                    <a:lumMod val="60000"/>
                    <a:lumOff val="40000"/>
                  </a:schemeClr>
                </a:solidFill>
              </a:rPr>
              <a:t>Comentarios</a:t>
            </a:r>
            <a:r>
              <a:rPr lang="en-US" sz="4000" dirty="0">
                <a:solidFill>
                  <a:schemeClr val="tx2">
                    <a:lumMod val="60000"/>
                    <a:lumOff val="40000"/>
                  </a:schemeClr>
                </a:solidFill>
              </a:rPr>
              <a:t>?</a:t>
            </a:r>
          </a:p>
          <a:p>
            <a:pPr algn="ctr"/>
            <a:endParaRPr lang="en-US" sz="4000" dirty="0"/>
          </a:p>
          <a:p>
            <a:pPr algn="ctr"/>
            <a:r>
              <a:rPr lang="en-US" sz="4000" dirty="0">
                <a:solidFill>
                  <a:srgbClr val="FFFF00"/>
                </a:solidFill>
              </a:rPr>
              <a:t>Dios les </a:t>
            </a:r>
            <a:r>
              <a:rPr lang="en-US" sz="4000" dirty="0" err="1">
                <a:solidFill>
                  <a:srgbClr val="FFFF00"/>
                </a:solidFill>
              </a:rPr>
              <a:t>Bendiga</a:t>
            </a:r>
            <a:endParaRPr lang="en-US" sz="4000" dirty="0">
              <a:solidFill>
                <a:srgbClr val="FFFF00"/>
              </a:solidFill>
            </a:endParaRPr>
          </a:p>
        </p:txBody>
      </p:sp>
    </p:spTree>
    <p:extLst>
      <p:ext uri="{BB962C8B-B14F-4D97-AF65-F5344CB8AC3E}">
        <p14:creationId xmlns:p14="http://schemas.microsoft.com/office/powerpoint/2010/main" val="48625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Horizon.thmx</Template>
  <TotalTime>1430</TotalTime>
  <Words>524</Words>
  <Application>Microsoft Macintosh PowerPoint</Application>
  <PresentationFormat>On-screen Show (4:3)</PresentationFormat>
  <Paragraphs>22</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Arial Narrow</vt:lpstr>
      <vt:lpstr>Horizon</vt:lpstr>
      <vt:lpstr>El Evangelio según marcos</vt:lpstr>
      <vt:lpstr>El evangelio según marcos</vt:lpstr>
      <vt:lpstr>El evangelio según marcos</vt:lpstr>
      <vt:lpstr>El evangelio según marcos</vt:lpstr>
      <vt:lpstr>El evangelio según marcos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 Evangelio según marcos</dc:title>
  <dc:creator>José A. Santos Rios</dc:creator>
  <cp:lastModifiedBy>Jose A. Santos Rios</cp:lastModifiedBy>
  <cp:revision>15</cp:revision>
  <dcterms:created xsi:type="dcterms:W3CDTF">2020-09-11T18:52:45Z</dcterms:created>
  <dcterms:modified xsi:type="dcterms:W3CDTF">2021-04-06T21:54:31Z</dcterms:modified>
</cp:coreProperties>
</file>