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8" r:id="rId4"/>
    <p:sldId id="257" r:id="rId5"/>
    <p:sldId id="259" r:id="rId6"/>
    <p:sldId id="262" r:id="rId7"/>
    <p:sldId id="260"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ZiNKZHmtyzilnINDKmWeg==" hashData="02RvcLjrN2ZdYENofTvd0kTMgu14aNxkiUMzo8RWudALGJC1nWPyB6b9eQdTiJPlRQU0BBSpy46s3UUTPGp2T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FFF4"/>
    <a:srgbClr val="CC00EC"/>
    <a:srgbClr val="1F00F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4/6/21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4/6/21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4/6/21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4/6/21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4/6/21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4/6/21</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5279" y="218750"/>
            <a:ext cx="8224734" cy="1470025"/>
          </a:xfrm>
        </p:spPr>
        <p:txBody>
          <a:bodyPr/>
          <a:lstStyle/>
          <a:p>
            <a:r>
              <a:rPr lang="es-ES_tradnl" sz="5400" b="1" dirty="0">
                <a:solidFill>
                  <a:srgbClr val="0000FF"/>
                </a:solidFill>
              </a:rPr>
              <a:t>Evangelio según Marcos</a:t>
            </a:r>
          </a:p>
        </p:txBody>
      </p:sp>
      <p:sp>
        <p:nvSpPr>
          <p:cNvPr id="3" name="Subtitle 2"/>
          <p:cNvSpPr>
            <a:spLocks noGrp="1"/>
          </p:cNvSpPr>
          <p:nvPr>
            <p:ph type="subTitle" idx="1"/>
          </p:nvPr>
        </p:nvSpPr>
        <p:spPr>
          <a:xfrm>
            <a:off x="1188131" y="3966882"/>
            <a:ext cx="7174819" cy="1752600"/>
          </a:xfrm>
        </p:spPr>
        <p:txBody>
          <a:bodyPr>
            <a:normAutofit fontScale="85000" lnSpcReduction="10000"/>
          </a:bodyPr>
          <a:lstStyle/>
          <a:p>
            <a:r>
              <a:rPr lang="es-ES_tradnl" sz="4800" b="1" dirty="0">
                <a:solidFill>
                  <a:srgbClr val="0000FF"/>
                </a:solidFill>
              </a:rPr>
              <a:t>3ra. Clase</a:t>
            </a:r>
          </a:p>
          <a:p>
            <a:r>
              <a:rPr lang="es-ES_tradnl" sz="4800" b="1" dirty="0">
                <a:solidFill>
                  <a:srgbClr val="0000FF"/>
                </a:solidFill>
              </a:rPr>
              <a:t>Misión Bautista de Vega Baja</a:t>
            </a:r>
          </a:p>
          <a:p>
            <a:r>
              <a:rPr lang="es-ES_tradnl" sz="2800" b="1" dirty="0">
                <a:solidFill>
                  <a:srgbClr val="0000FF"/>
                </a:solidFill>
              </a:rPr>
              <a:t>Por: José A. Santos Ríos</a:t>
            </a:r>
          </a:p>
        </p:txBody>
      </p:sp>
      <p:pic>
        <p:nvPicPr>
          <p:cNvPr id="5" name="Picture 4"/>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17518" y="1688775"/>
            <a:ext cx="2073910" cy="2776220"/>
          </a:xfrm>
          <a:prstGeom prst="rect">
            <a:avLst/>
          </a:prstGeom>
          <a:extLst>
            <a:ext uri="{FAA26D3D-D897-4be2-8F04-BA451C77F1D7}">
              <ma14:placeholderFlag xmlns:ma14="http://schemas.microsoft.com/office/mac/drawingml/2011/main" xmlns=""/>
            </a:ext>
          </a:extLst>
        </p:spPr>
      </p:pic>
    </p:spTree>
    <p:extLst>
      <p:ext uri="{BB962C8B-B14F-4D97-AF65-F5344CB8AC3E}">
        <p14:creationId xmlns:p14="http://schemas.microsoft.com/office/powerpoint/2010/main" val="1553910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515751"/>
            <a:ext cx="8460312" cy="4977394"/>
          </a:xfrm>
        </p:spPr>
        <p:txBody>
          <a:bodyPr/>
          <a:lstStyle/>
          <a:p>
            <a:r>
              <a:rPr lang="es-ES_tradnl" dirty="0">
                <a:solidFill>
                  <a:srgbClr val="0000FF"/>
                </a:solidFill>
              </a:rPr>
              <a:t>Enviando a los discípulos (vs. 6:7-13)</a:t>
            </a:r>
          </a:p>
          <a:p>
            <a:r>
              <a:rPr lang="es-ES_tradnl" dirty="0"/>
              <a:t>Los apóstoles asumen la tarea para la cual fueron llamados y adiestrados por el maestro.</a:t>
            </a:r>
          </a:p>
          <a:p>
            <a:r>
              <a:rPr lang="es-ES_tradnl" dirty="0"/>
              <a:t>Fueron enviados a llevar las buenas nuevas, a sanar enfermos y a liberar cautivos de los demonios.</a:t>
            </a:r>
          </a:p>
          <a:p>
            <a:r>
              <a:rPr lang="es-ES_tradnl" dirty="0"/>
              <a:t>Fijémonos que el mandamiento de sacudirse los pies donde no los recibieran no les daba autoridad de condenar, eso solo lo puede hacer Dios.</a:t>
            </a:r>
          </a:p>
          <a:p>
            <a:r>
              <a:rPr lang="es-ES_tradnl" dirty="0"/>
              <a:t>Aplicando esa enseñanza podemos ver que ellos ungían a los enfermos, nosotros también somos enviados a ungir, no a condenar.</a:t>
            </a:r>
          </a:p>
        </p:txBody>
      </p:sp>
    </p:spTree>
    <p:extLst>
      <p:ext uri="{BB962C8B-B14F-4D97-AF65-F5344CB8AC3E}">
        <p14:creationId xmlns:p14="http://schemas.microsoft.com/office/powerpoint/2010/main" val="65972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lstStyle/>
          <a:p>
            <a:r>
              <a:rPr lang="es-ES_tradnl" dirty="0">
                <a:solidFill>
                  <a:srgbClr val="1F00FD"/>
                </a:solidFill>
              </a:rPr>
              <a:t>La muerte de Juan el bautista (6:14-29)</a:t>
            </a:r>
          </a:p>
          <a:p>
            <a:r>
              <a:rPr lang="es-ES_tradnl" dirty="0"/>
              <a:t>La muerte de Juan es una narrativa insertada entre el envío de de los apóstoles y su regreso.</a:t>
            </a:r>
          </a:p>
          <a:p>
            <a:r>
              <a:rPr lang="es-ES_tradnl" dirty="0"/>
              <a:t>Es como si el autor quisiera enfatizar lo que cuesta ser discípulo del reino.  Prepara al lector para la muerte de Jesús, porque es el camino que le espera.  Recordemos que Marcos escribe casi 40 años después de que estas cosas sucedieran.</a:t>
            </a:r>
          </a:p>
          <a:p>
            <a:r>
              <a:rPr lang="es-ES_tradnl" dirty="0"/>
              <a:t>¿Cuántos Herodes había?</a:t>
            </a:r>
          </a:p>
        </p:txBody>
      </p:sp>
    </p:spTree>
    <p:extLst>
      <p:ext uri="{BB962C8B-B14F-4D97-AF65-F5344CB8AC3E}">
        <p14:creationId xmlns:p14="http://schemas.microsoft.com/office/powerpoint/2010/main" val="184286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425389"/>
            <a:ext cx="8460312" cy="5067756"/>
          </a:xfrm>
        </p:spPr>
        <p:txBody>
          <a:bodyPr>
            <a:normAutofit lnSpcReduction="10000"/>
          </a:bodyPr>
          <a:lstStyle/>
          <a:p>
            <a:r>
              <a:rPr lang="es-ES_tradnl" dirty="0">
                <a:solidFill>
                  <a:srgbClr val="1F00FD"/>
                </a:solidFill>
              </a:rPr>
              <a:t>Alimentación de los 5 mil (6:30-44)</a:t>
            </a:r>
          </a:p>
          <a:p>
            <a:r>
              <a:rPr lang="es-ES_tradnl" dirty="0"/>
              <a:t>Regresando los discípulos contaban a Jesús lo que había sucedido en su misión y éste los llevó a un lugar apartado, pero la gente que los seguía era mucha y hambrienta de escuchar al maestro.</a:t>
            </a:r>
          </a:p>
          <a:p>
            <a:r>
              <a:rPr lang="es-ES_tradnl" dirty="0"/>
              <a:t>Dice Vena que esta narrativa es similar a la de Eliseo dándole comida a 100 hombres con solo 20 panes (2 Reyes 4:42-44) y nos recuerda que Eliseo era sucesor de Elías de quien el bautista era un tipo y que era precursor de Jesús como Elías lo fue de Eliseo.  </a:t>
            </a:r>
          </a:p>
          <a:p>
            <a:r>
              <a:rPr lang="es-ES_tradnl" dirty="0"/>
              <a:t>En todas estas referencias al AT no podemos olvidar que las Escrituras de la iglesia primitiva no fue el NT sino la biblia hebrea.</a:t>
            </a:r>
          </a:p>
          <a:p>
            <a:endParaRPr lang="es-ES_tradnl" dirty="0"/>
          </a:p>
        </p:txBody>
      </p:sp>
    </p:spTree>
    <p:extLst>
      <p:ext uri="{BB962C8B-B14F-4D97-AF65-F5344CB8AC3E}">
        <p14:creationId xmlns:p14="http://schemas.microsoft.com/office/powerpoint/2010/main" val="193637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lstStyle/>
          <a:p>
            <a:r>
              <a:rPr lang="es-ES_tradnl" dirty="0"/>
              <a:t>Jesús anda sobre el mar (6:45-56)</a:t>
            </a:r>
          </a:p>
          <a:p>
            <a:endParaRPr lang="es-ES_tradnl" dirty="0"/>
          </a:p>
          <a:p>
            <a:endParaRPr lang="es-ES_tradnl" dirty="0"/>
          </a:p>
        </p:txBody>
      </p:sp>
      <p:pic>
        <p:nvPicPr>
          <p:cNvPr id="7" name="Picture 6"/>
          <p:cNvPicPr>
            <a:picLocks noChangeAspect="1"/>
          </p:cNvPicPr>
          <p:nvPr/>
        </p:nvPicPr>
        <p:blipFill>
          <a:blip r:embed="rId2"/>
          <a:stretch>
            <a:fillRect/>
          </a:stretch>
        </p:blipFill>
        <p:spPr>
          <a:xfrm>
            <a:off x="327761" y="2364588"/>
            <a:ext cx="3594075" cy="2469425"/>
          </a:xfrm>
          <a:prstGeom prst="rect">
            <a:avLst/>
          </a:prstGeom>
        </p:spPr>
      </p:pic>
      <p:pic>
        <p:nvPicPr>
          <p:cNvPr id="8" name="Picture 7" descr="Galile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6414" y="2364588"/>
            <a:ext cx="4891766" cy="2548610"/>
          </a:xfrm>
          <a:prstGeom prst="rect">
            <a:avLst/>
          </a:prstGeom>
        </p:spPr>
      </p:pic>
      <p:sp>
        <p:nvSpPr>
          <p:cNvPr id="9" name="TextBox 8"/>
          <p:cNvSpPr txBox="1"/>
          <p:nvPr/>
        </p:nvSpPr>
        <p:spPr>
          <a:xfrm>
            <a:off x="327761" y="5100293"/>
            <a:ext cx="8460312" cy="1200328"/>
          </a:xfrm>
          <a:prstGeom prst="rect">
            <a:avLst/>
          </a:prstGeom>
          <a:noFill/>
        </p:spPr>
        <p:txBody>
          <a:bodyPr wrap="square" rtlCol="0">
            <a:spAutoFit/>
          </a:bodyPr>
          <a:lstStyle/>
          <a:p>
            <a:r>
              <a:rPr lang="es-ES_tradnl" sz="2400" dirty="0">
                <a:solidFill>
                  <a:schemeClr val="bg1"/>
                </a:solidFill>
              </a:rPr>
              <a:t>Modelo de una barca en los tiempos de Jesús para cruzar el mar de Galilea.  Mapa de Galilea donde se puede seguir la trayectoria que presenta Marcos del ministerio de Jesús.</a:t>
            </a:r>
          </a:p>
        </p:txBody>
      </p:sp>
    </p:spTree>
    <p:extLst>
      <p:ext uri="{BB962C8B-B14F-4D97-AF65-F5344CB8AC3E}">
        <p14:creationId xmlns:p14="http://schemas.microsoft.com/office/powerpoint/2010/main" val="3694350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546475"/>
            <a:ext cx="8460312" cy="4946669"/>
          </a:xfrm>
        </p:spPr>
        <p:txBody>
          <a:bodyPr/>
          <a:lstStyle/>
          <a:p>
            <a:r>
              <a:rPr lang="es-ES_tradnl" sz="2400" dirty="0">
                <a:solidFill>
                  <a:srgbClr val="1F00FD"/>
                </a:solidFill>
              </a:rPr>
              <a:t>Jesús anda sobre el mar (6:45-56)</a:t>
            </a:r>
          </a:p>
          <a:p>
            <a:r>
              <a:rPr lang="es-ES_tradnl" dirty="0"/>
              <a:t>La cuarta vigilia: de 3-6 am.  Esta perícopa nos muestra la necesidad de los discípulos de entender quién era Jesús para poder hacer las cosas que hizo.</a:t>
            </a:r>
          </a:p>
          <a:p>
            <a:r>
              <a:rPr lang="es-ES_tradnl" dirty="0"/>
              <a:t>Una vez más no podemos perder de vista a quién está dirigido este evangelio y el propósito del mismo (el detrás del texto).</a:t>
            </a:r>
          </a:p>
          <a:p>
            <a:r>
              <a:rPr lang="es-ES_tradnl" dirty="0"/>
              <a:t>Recordemos también el delante del texto.  ¿Qué nos está diciendo a  nosotros este mensaje de hace 2 mil años atrás?</a:t>
            </a:r>
          </a:p>
          <a:p>
            <a:r>
              <a:rPr lang="es-ES_tradnl" dirty="0"/>
              <a:t>Algunos dicen que esto de andar sobre las aguas solo lo podría hacer Dios, pero Moisés dividió las aguas del mar.</a:t>
            </a:r>
          </a:p>
        </p:txBody>
      </p:sp>
    </p:spTree>
    <p:extLst>
      <p:ext uri="{BB962C8B-B14F-4D97-AF65-F5344CB8AC3E}">
        <p14:creationId xmlns:p14="http://schemas.microsoft.com/office/powerpoint/2010/main" val="25223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lstStyle/>
          <a:p>
            <a:r>
              <a:rPr lang="es-ES_tradnl" dirty="0">
                <a:solidFill>
                  <a:srgbClr val="1F00FD"/>
                </a:solidFill>
              </a:rPr>
              <a:t>Lo que contamina al hombre (7:1-23)</a:t>
            </a:r>
          </a:p>
          <a:p>
            <a:r>
              <a:rPr lang="es-ES_tradnl" dirty="0"/>
              <a:t>Jesús critica a los fariseos por poner sus tradiciones por encima de la voluntad de Dios.  Por un lado se enfocan en el ritualismo de la pureza y por </a:t>
            </a:r>
            <a:r>
              <a:rPr lang="es-ES_tradnl"/>
              <a:t>otro desatienden </a:t>
            </a:r>
            <a:r>
              <a:rPr lang="es-ES_tradnl" dirty="0"/>
              <a:t>a los padres por avaricia.</a:t>
            </a:r>
          </a:p>
          <a:p>
            <a:r>
              <a:rPr lang="es-ES_tradnl" dirty="0"/>
              <a:t>La aplicación para nosotros sería no darle más atención al culto que a las necesidades humanas.  La dignidad del ser humano va por encima de las tradiciones de la iglesia.</a:t>
            </a:r>
          </a:p>
          <a:p>
            <a:r>
              <a:rPr lang="es-ES_tradnl" dirty="0"/>
              <a:t>Si el presupuesto de la iglesia se va en altos salarios y mantenimiento de edificios y equipo de sonidos y video y no sobra para las necesidades del pueblo, entonces debemos evaluar nuestras prioridades y nuestra razón de ser.</a:t>
            </a:r>
          </a:p>
          <a:p>
            <a:endParaRPr lang="es-ES_tradnl" dirty="0"/>
          </a:p>
        </p:txBody>
      </p:sp>
    </p:spTree>
    <p:extLst>
      <p:ext uri="{BB962C8B-B14F-4D97-AF65-F5344CB8AC3E}">
        <p14:creationId xmlns:p14="http://schemas.microsoft.com/office/powerpoint/2010/main" val="216705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6544963" y="1637439"/>
            <a:ext cx="2243109" cy="4855706"/>
          </a:xfrm>
        </p:spPr>
        <p:txBody>
          <a:bodyPr>
            <a:normAutofit fontScale="92500" lnSpcReduction="10000"/>
          </a:bodyPr>
          <a:lstStyle/>
          <a:p>
            <a:r>
              <a:rPr lang="es-ES_tradnl" dirty="0">
                <a:solidFill>
                  <a:srgbClr val="1F00FD"/>
                </a:solidFill>
              </a:rPr>
              <a:t>La mujer siro fenicia (7:24-30)</a:t>
            </a:r>
          </a:p>
          <a:p>
            <a:pPr algn="just"/>
            <a:r>
              <a:rPr lang="es-ES_tradnl" dirty="0"/>
              <a:t>Esta unidad nos presenta una historia de milagros y una narración de controversia. Estos son sub géneros dentro del género que estamos estudiando que es el género del evangelio.</a:t>
            </a:r>
          </a:p>
        </p:txBody>
      </p:sp>
      <p:pic>
        <p:nvPicPr>
          <p:cNvPr id="4" name="Picture 3" descr="Galile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141" y="1637438"/>
            <a:ext cx="6123427" cy="4650876"/>
          </a:xfrm>
          <a:prstGeom prst="rect">
            <a:avLst/>
          </a:prstGeom>
        </p:spPr>
      </p:pic>
    </p:spTree>
    <p:extLst>
      <p:ext uri="{BB962C8B-B14F-4D97-AF65-F5344CB8AC3E}">
        <p14:creationId xmlns:p14="http://schemas.microsoft.com/office/powerpoint/2010/main" val="89418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lstStyle/>
          <a:p>
            <a:r>
              <a:rPr lang="es-ES_tradnl" dirty="0">
                <a:solidFill>
                  <a:srgbClr val="1F00FD"/>
                </a:solidFill>
              </a:rPr>
              <a:t>Jesús sana a un sordo y tartamudo  (7:31-37)</a:t>
            </a:r>
          </a:p>
          <a:p>
            <a:r>
              <a:rPr lang="es-ES_tradnl" sz="2400" dirty="0"/>
              <a:t>Se mueve Jesús a otro territorio gentil, esta vez en Decápolis, aunque le enfatizó a la mujer siro fenicia que el evangelio era para los judíos.</a:t>
            </a:r>
          </a:p>
          <a:p>
            <a:r>
              <a:rPr lang="es-ES_tradnl" sz="2400" dirty="0"/>
              <a:t>Otro énfasis que se presenta es lo que en la academia se llama “el secreto mesiánico”.  Vemos en muchas ocasiones que Jesús prefiere callar sobre su papel de mesías y no sino hasta el final de su ministerio que decide presentarse como el cristo.</a:t>
            </a:r>
          </a:p>
        </p:txBody>
      </p:sp>
    </p:spTree>
    <p:extLst>
      <p:ext uri="{BB962C8B-B14F-4D97-AF65-F5344CB8AC3E}">
        <p14:creationId xmlns:p14="http://schemas.microsoft.com/office/powerpoint/2010/main" val="231108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lstStyle/>
          <a:p>
            <a:r>
              <a:rPr lang="es-ES_tradnl" dirty="0">
                <a:solidFill>
                  <a:srgbClr val="1F00FD"/>
                </a:solidFill>
              </a:rPr>
              <a:t>Jesús alimenta a 4 mil personas y confrontación con los fariseos(8:1-10, 11-13)</a:t>
            </a:r>
          </a:p>
          <a:p>
            <a:r>
              <a:rPr lang="es-ES_tradnl" dirty="0"/>
              <a:t>Algunos piensan que es una repetición del evento de los 5 mil, pero otros piensan que se trata del énfasis que le da Marcos a la misión entre los gentiles.</a:t>
            </a:r>
          </a:p>
          <a:p>
            <a:r>
              <a:rPr lang="es-ES_tradnl" dirty="0"/>
              <a:t>Cuando llegaron a Dalmanuta Marcos nos presenta otra narración de controversia, nuevamente con los fariseos.  No buscaban creer sino hacer caer en una falta, buscando excusa para acusarle de blasfemo.  Hacen el mismo trabajo de Satanás en el desierto: tentarle.  Jesús los ignora y se marcha.</a:t>
            </a:r>
          </a:p>
          <a:p>
            <a:endParaRPr lang="es-ES_tradnl" dirty="0"/>
          </a:p>
        </p:txBody>
      </p:sp>
    </p:spTree>
    <p:extLst>
      <p:ext uri="{BB962C8B-B14F-4D97-AF65-F5344CB8AC3E}">
        <p14:creationId xmlns:p14="http://schemas.microsoft.com/office/powerpoint/2010/main" val="198208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425389"/>
            <a:ext cx="8460312" cy="5067756"/>
          </a:xfrm>
        </p:spPr>
        <p:txBody>
          <a:bodyPr>
            <a:normAutofit lnSpcReduction="10000"/>
          </a:bodyPr>
          <a:lstStyle/>
          <a:p>
            <a:r>
              <a:rPr lang="es-ES_tradnl" dirty="0">
                <a:solidFill>
                  <a:srgbClr val="1F00FD"/>
                </a:solidFill>
              </a:rPr>
              <a:t>La levadura de los fariseos. (8:14-21)</a:t>
            </a:r>
          </a:p>
          <a:p>
            <a:r>
              <a:rPr lang="es-ES_tradnl" dirty="0"/>
              <a:t>Se dice que Marcos fue duro con los apóstoles cuando </a:t>
            </a:r>
            <a:r>
              <a:rPr lang="es-ES_tradnl" dirty="0" err="1"/>
              <a:t>escribio</a:t>
            </a:r>
            <a:r>
              <a:rPr lang="es-ES_tradnl" dirty="0"/>
              <a:t> el evangelio.  Los presenta como lentos en aprender y faltos de fe. Esta es una de las razones para pensar que no fue Juan Marcos el autor.</a:t>
            </a:r>
          </a:p>
          <a:p>
            <a:r>
              <a:rPr lang="es-ES_tradnl" dirty="0"/>
              <a:t>Aquí vemos a los apóstoles incapaces de entender que la enseñanza sobre la levadura tiene relación con el enfrentamiento anterior con los fariseos sobre su agenda escondida al pedir señales para tentar a Jesús y no su error de no haber traído pan para la travesía.</a:t>
            </a:r>
          </a:p>
          <a:p>
            <a:r>
              <a:rPr lang="es-ES_tradnl" dirty="0"/>
              <a:t>¿Cuántas veces nos hemos visto confundiendo una lección con una falta cometida? O tal vez pidiendo una señal en vez de obedecer la palabra de Dios?</a:t>
            </a:r>
          </a:p>
          <a:p>
            <a:endParaRPr lang="es-ES_tradnl" dirty="0"/>
          </a:p>
        </p:txBody>
      </p:sp>
    </p:spTree>
    <p:extLst>
      <p:ext uri="{BB962C8B-B14F-4D97-AF65-F5344CB8AC3E}">
        <p14:creationId xmlns:p14="http://schemas.microsoft.com/office/powerpoint/2010/main" val="15643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425389"/>
            <a:ext cx="8460312" cy="5067756"/>
          </a:xfrm>
        </p:spPr>
        <p:txBody>
          <a:bodyPr>
            <a:normAutofit lnSpcReduction="10000"/>
          </a:bodyPr>
          <a:lstStyle/>
          <a:p>
            <a:r>
              <a:rPr lang="es-ES_tradnl" dirty="0">
                <a:solidFill>
                  <a:srgbClr val="1F00FD"/>
                </a:solidFill>
              </a:rPr>
              <a:t>Jesús sana a un ciego en Betsaida (8:22-26)</a:t>
            </a:r>
          </a:p>
          <a:p>
            <a:r>
              <a:rPr lang="es-ES_tradnl" sz="2400" dirty="0"/>
              <a:t>Esta narración, según Vena, “prefigura la ceguera espiritual de los discípulos”.</a:t>
            </a:r>
          </a:p>
          <a:p>
            <a:r>
              <a:rPr lang="es-ES_tradnl" sz="2400" dirty="0"/>
              <a:t>La sanidad parcial, dice Vena, “hasta ejemplifica el entendimiento inadecuado de los discípulos respecto a quién es Jesús y cuál es su misión”. </a:t>
            </a:r>
          </a:p>
          <a:p>
            <a:r>
              <a:rPr lang="es-ES_tradnl" sz="2400" dirty="0"/>
              <a:t>Hace un tiempo escuché un mensaje donde se hablaba de la importancia que tenía el que Jesús usara diferente formas para sanar. Decía el predicador o predicadora, que así no se podía establecer un patrón a imitar.  Se evitaba ver falsos intentos de sanidad escupiendo a la gente o usando fango para sanar.</a:t>
            </a:r>
          </a:p>
        </p:txBody>
      </p:sp>
    </p:spTree>
    <p:extLst>
      <p:ext uri="{BB962C8B-B14F-4D97-AF65-F5344CB8AC3E}">
        <p14:creationId xmlns:p14="http://schemas.microsoft.com/office/powerpoint/2010/main" val="46136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normAutofit lnSpcReduction="10000"/>
          </a:bodyPr>
          <a:lstStyle/>
          <a:p>
            <a:r>
              <a:rPr lang="es-ES_tradnl" dirty="0">
                <a:solidFill>
                  <a:srgbClr val="1F00FD"/>
                </a:solidFill>
              </a:rPr>
              <a:t>La confesión de Pedro y anuncio de su muerte (8:27-9:1)</a:t>
            </a:r>
          </a:p>
          <a:p>
            <a:r>
              <a:rPr lang="es-ES_tradnl" dirty="0"/>
              <a:t>Esta parte del evangelio es el comienzo de un “camino” que llevará a Jesús al sacrificio que culminará su ministerio. Es la primera vez que un personaje de la narrativa confiesa a Jesús como el cristo.  Lo vimos en el 1:1 dicho por el evangelista.</a:t>
            </a:r>
          </a:p>
          <a:p>
            <a:r>
              <a:rPr lang="es-ES_tradnl" dirty="0"/>
              <a:t>En este evento Jesús mas que nada quiere enfatizar sobre el discipulado y su costo.  El evangelista quiere que sus lectores entiendan lo que significa el llamado al cual han respondido y por el cual sufren tiempos difíciles y peligrosos.  </a:t>
            </a:r>
          </a:p>
          <a:p>
            <a:r>
              <a:rPr lang="es-ES_tradnl" dirty="0"/>
              <a:t>Sin embargo la promesa de resurrección debe ser suficientemente poderosa como para fortalecer el alma de una iglesia en su tribulación.</a:t>
            </a:r>
          </a:p>
          <a:p>
            <a:endParaRPr lang="es-ES_tradnl" dirty="0"/>
          </a:p>
          <a:p>
            <a:endParaRPr lang="es-ES_tradnl" dirty="0"/>
          </a:p>
          <a:p>
            <a:endParaRPr lang="es-ES_tradnl" dirty="0"/>
          </a:p>
          <a:p>
            <a:endParaRPr lang="es-ES_tradnl" dirty="0"/>
          </a:p>
        </p:txBody>
      </p:sp>
    </p:spTree>
    <p:extLst>
      <p:ext uri="{BB962C8B-B14F-4D97-AF65-F5344CB8AC3E}">
        <p14:creationId xmlns:p14="http://schemas.microsoft.com/office/powerpoint/2010/main" val="96741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Evangelio según Marcos (6:7-9:1)</a:t>
            </a:r>
          </a:p>
        </p:txBody>
      </p:sp>
      <p:sp>
        <p:nvSpPr>
          <p:cNvPr id="3" name="Content Placeholder 2"/>
          <p:cNvSpPr>
            <a:spLocks noGrp="1"/>
          </p:cNvSpPr>
          <p:nvPr>
            <p:ph idx="1"/>
          </p:nvPr>
        </p:nvSpPr>
        <p:spPr>
          <a:xfrm>
            <a:off x="327761" y="1828799"/>
            <a:ext cx="8460312" cy="4664345"/>
          </a:xfrm>
        </p:spPr>
        <p:txBody>
          <a:bodyPr>
            <a:normAutofit/>
          </a:bodyPr>
          <a:lstStyle/>
          <a:p>
            <a:pPr marL="0" indent="0">
              <a:buNone/>
            </a:pPr>
            <a:endParaRPr lang="es-ES_tradnl" sz="4000" dirty="0"/>
          </a:p>
          <a:p>
            <a:r>
              <a:rPr lang="es-ES_tradnl" sz="4000" dirty="0">
                <a:solidFill>
                  <a:srgbClr val="1F00FD"/>
                </a:solidFill>
              </a:rPr>
              <a:t>¿Dudas, preguntas o comentarios?</a:t>
            </a:r>
          </a:p>
          <a:p>
            <a:endParaRPr lang="es-ES_tradnl" sz="4000" dirty="0">
              <a:solidFill>
                <a:srgbClr val="1F00FD"/>
              </a:solidFill>
            </a:endParaRPr>
          </a:p>
          <a:p>
            <a:pPr algn="ctr"/>
            <a:r>
              <a:rPr lang="es-ES_tradnl" sz="4000" dirty="0">
                <a:solidFill>
                  <a:srgbClr val="FF0000"/>
                </a:solidFill>
              </a:rPr>
              <a:t>Que Dios les siga bendiciendo</a:t>
            </a:r>
          </a:p>
        </p:txBody>
      </p:sp>
    </p:spTree>
    <p:extLst>
      <p:ext uri="{BB962C8B-B14F-4D97-AF65-F5344CB8AC3E}">
        <p14:creationId xmlns:p14="http://schemas.microsoft.com/office/powerpoint/2010/main" val="276992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1159</TotalTime>
  <Words>1259</Words>
  <Application>Microsoft Macintosh PowerPoint</Application>
  <PresentationFormat>On-screen Show (4:3)</PresentationFormat>
  <Paragraphs>67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Trebuchet MS</vt:lpstr>
      <vt:lpstr>Wingdings 2</vt:lpstr>
      <vt:lpstr>Revolution</vt:lpstr>
      <vt:lpstr>Evangelio según Marcos</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lpstr>Evangelio según Marcos (6:7-9:1)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Evangelio según Marcos</dc:title>
  <dc:creator>José A. Santos Rios</dc:creator>
  <cp:lastModifiedBy>Jose A. Santos Rios</cp:lastModifiedBy>
  <cp:revision>33</cp:revision>
  <dcterms:created xsi:type="dcterms:W3CDTF">2020-09-29T13:53:57Z</dcterms:created>
  <dcterms:modified xsi:type="dcterms:W3CDTF">2021-04-06T21:53:50Z</dcterms:modified>
</cp:coreProperties>
</file>