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sldIdLst>
    <p:sldId id="256" r:id="rId2"/>
    <p:sldId id="257" r:id="rId3"/>
    <p:sldId id="260" r:id="rId4"/>
    <p:sldId id="258" r:id="rId5"/>
    <p:sldId id="259" r:id="rId6"/>
    <p:sldId id="261" r:id="rId7"/>
    <p:sldId id="262" r:id="rId8"/>
    <p:sldId id="264" r:id="rId9"/>
    <p:sldId id="265" r:id="rId10"/>
    <p:sldId id="266" r:id="rId11"/>
    <p:sldId id="267" r:id="rId12"/>
    <p:sldId id="263"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rqIxTxYDSyh5AKzLaQESeg==" hashData="i0LgLyL8SsXHiP2aNhL+KculcKVTEmz4ax35gDbgxYik04KFMpat0+WEt5GOYLjnVOPeigmq8DpKPUu9jW+PdA=="/>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varScale="1">
        <p:scale>
          <a:sx n="124" d="100"/>
          <a:sy n="124" d="100"/>
        </p:scale>
        <p:origin x="1824"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AD8D91A-A2EE-4B54-B3C6-F6C67903BA9C}" type="datetime1">
              <a:rPr lang="en-US" smtClean="0"/>
              <a:pPr/>
              <a:t>4/6/21</a:t>
            </a:fld>
            <a:endParaRPr lang="en-US" dirty="0"/>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FA84A37A-AFC2-4A01-80A1-FC20F2C0D5BB}" type="slidenum">
              <a:rPr lang="en-US" smtClean="0"/>
              <a:pPr/>
              <a:t>‹#›</a:t>
            </a:fld>
            <a:endParaRPr lang="en-US" dirty="0"/>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59A7B8-0EC4-44C9-AFEF-25E144F11C06}" type="datetime1">
              <a:rPr lang="en-US" smtClean="0"/>
              <a:pPr/>
              <a:t>4/6/21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2BB47B5-C739-4DAE-AACD-CC58CA843AC4}" type="datetime1">
              <a:rPr lang="en-US" smtClean="0"/>
              <a:pPr/>
              <a:t>4/6/21</a:t>
            </a:fld>
            <a:endParaRPr lang="en-US" dirty="0"/>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a:t>Click to edit Master title style</a:t>
            </a:r>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E72AE48-94E6-46E0-BE32-5F0716DE9115}" type="datetime1">
              <a:rPr lang="en-US" smtClean="0"/>
              <a:pPr/>
              <a:t>4/6/21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884C285-8BCE-48FC-97D9-E2837AF38351}" type="datetime1">
              <a:rPr lang="en-US" smtClean="0"/>
              <a:pPr/>
              <a:t>4/6/21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70D3E6-EF16-4488-94A4-211508FE4682}" type="datetime1">
              <a:rPr lang="en-US" smtClean="0"/>
              <a:pPr/>
              <a:t>4/6/21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077FB3B-20DA-4D0E-BF16-8262B7156612}" type="datetime1">
              <a:rPr lang="en-US" smtClean="0"/>
              <a:pPr/>
              <a:t>4/6/21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273C2C-6BD0-40EC-8D8D-4D51F089C5EB}" type="datetime1">
              <a:rPr lang="en-US" smtClean="0"/>
              <a:pPr/>
              <a:t>4/6/21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5" name="Date Placeholder 4"/>
          <p:cNvSpPr>
            <a:spLocks noGrp="1"/>
          </p:cNvSpPr>
          <p:nvPr>
            <p:ph type="dt" sz="half" idx="10"/>
          </p:nvPr>
        </p:nvSpPr>
        <p:spPr/>
        <p:txBody>
          <a:bodyPr/>
          <a:lstStyle/>
          <a:p>
            <a:fld id="{2D377F5C-EDA7-4864-9756-35769B0E62CF}" type="datetime1">
              <a:rPr lang="en-US" smtClean="0"/>
              <a:pPr/>
              <a:t>4/6/21</a:t>
            </a:fld>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9785C6-EBAF-49D5-AD4D-BABF4DFAAD59}" type="datetime1">
              <a:rPr lang="en-US" smtClean="0"/>
              <a:pPr/>
              <a:t>4/6/21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404122-9A3A-4FD8-98B8-22631F32846C}" type="datetime1">
              <a:rPr lang="en-US" smtClean="0"/>
              <a:pPr/>
              <a:t>4/6/21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88B99C93-F56F-46AB-9EB8-53614A95B15F}" type="datetime1">
              <a:rPr lang="en-US" smtClean="0"/>
              <a:pPr/>
              <a:t>4/6/21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FA84A37A-AFC2-4A01-80A1-FC20F2C0D5BB}" type="slidenum">
              <a:rPr lang="en-US" smtClean="0"/>
              <a:pPr/>
              <a:t>‹#›</a:t>
            </a:fld>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sldNum="0" hdr="0" ftr="0" dt="0"/>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a:t>CAPÍTULOS 1:14-6:6</a:t>
            </a:r>
          </a:p>
        </p:txBody>
      </p:sp>
      <p:sp>
        <p:nvSpPr>
          <p:cNvPr id="3" name="Title 2"/>
          <p:cNvSpPr>
            <a:spLocks noGrp="1"/>
          </p:cNvSpPr>
          <p:nvPr>
            <p:ph type="ctrTitle"/>
          </p:nvPr>
        </p:nvSpPr>
        <p:spPr/>
        <p:txBody>
          <a:bodyPr/>
          <a:lstStyle/>
          <a:p>
            <a:r>
              <a:rPr lang="en-US" dirty="0"/>
              <a:t>EL EVANGELIO SEGÚN MARCOS</a:t>
            </a:r>
          </a:p>
        </p:txBody>
      </p:sp>
    </p:spTree>
    <p:extLst>
      <p:ext uri="{BB962C8B-B14F-4D97-AF65-F5344CB8AC3E}">
        <p14:creationId xmlns:p14="http://schemas.microsoft.com/office/powerpoint/2010/main" val="1276502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EVANGELIO SEGÚN MARCOS (1:14-6:6)</a:t>
            </a:r>
          </a:p>
        </p:txBody>
      </p:sp>
      <p:pic>
        <p:nvPicPr>
          <p:cNvPr id="4" name="Content Placeholder 3" descr="MAPA DESIERTO DE JUDÁ.png"/>
          <p:cNvPicPr>
            <a:picLocks noGrp="1" noChangeAspect="1"/>
          </p:cNvPicPr>
          <p:nvPr>
            <p:ph idx="1"/>
          </p:nvPr>
        </p:nvPicPr>
        <p:blipFill>
          <a:blip r:embed="rId2">
            <a:extLst>
              <a:ext uri="{28A0092B-C50C-407E-A947-70E740481C1C}">
                <a14:useLocalDpi xmlns:a14="http://schemas.microsoft.com/office/drawing/2010/main" val="0"/>
              </a:ext>
            </a:extLst>
          </a:blip>
          <a:srcRect t="28241" b="28241"/>
          <a:stretch>
            <a:fillRect/>
          </a:stretch>
        </p:blipFill>
        <p:spPr>
          <a:xfrm>
            <a:off x="338002" y="1719520"/>
            <a:ext cx="3963507" cy="2858454"/>
          </a:xfrm>
        </p:spPr>
      </p:pic>
      <p:pic>
        <p:nvPicPr>
          <p:cNvPr id="5" name="Picture 4" descr="desierto DE JUDE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8402" y="1660426"/>
            <a:ext cx="4285066" cy="2917548"/>
          </a:xfrm>
          <a:prstGeom prst="rect">
            <a:avLst/>
          </a:prstGeom>
        </p:spPr>
      </p:pic>
      <p:sp>
        <p:nvSpPr>
          <p:cNvPr id="6" name="TextBox 5"/>
          <p:cNvSpPr txBox="1"/>
          <p:nvPr/>
        </p:nvSpPr>
        <p:spPr>
          <a:xfrm>
            <a:off x="256064" y="4721758"/>
            <a:ext cx="4045446" cy="2031325"/>
          </a:xfrm>
          <a:prstGeom prst="rect">
            <a:avLst/>
          </a:prstGeom>
          <a:noFill/>
        </p:spPr>
        <p:txBody>
          <a:bodyPr wrap="square" rtlCol="0">
            <a:spAutoFit/>
          </a:bodyPr>
          <a:lstStyle/>
          <a:p>
            <a:pPr algn="ctr"/>
            <a:r>
              <a:rPr lang="es-ES_tradnl" b="1" dirty="0">
                <a:solidFill>
                  <a:schemeClr val="accent2"/>
                </a:solidFill>
              </a:rPr>
              <a:t>El ministerio de Juan y Comienzo de el de Jesús</a:t>
            </a:r>
          </a:p>
          <a:p>
            <a:pPr algn="just"/>
            <a:r>
              <a:rPr lang="es-ES_tradnl" dirty="0"/>
              <a:t>El desierto de Judea donde ministraba Juan el bautista y a donde fue llevado Jesús por el Espíritu para ser tentado por Satanás.  </a:t>
            </a:r>
          </a:p>
        </p:txBody>
      </p:sp>
      <p:pic>
        <p:nvPicPr>
          <p:cNvPr id="7" name="Picture 6" descr="Bautismo en el Jorrda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8402" y="4649666"/>
            <a:ext cx="4285066" cy="2000364"/>
          </a:xfrm>
          <a:prstGeom prst="rect">
            <a:avLst/>
          </a:prstGeom>
        </p:spPr>
      </p:pic>
    </p:spTree>
    <p:extLst>
      <p:ext uri="{BB962C8B-B14F-4D97-AF65-F5344CB8AC3E}">
        <p14:creationId xmlns:p14="http://schemas.microsoft.com/office/powerpoint/2010/main" val="1846644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EVANGELIO SEGÚN MARCOS (1:14-6:6)</a:t>
            </a:r>
          </a:p>
        </p:txBody>
      </p:sp>
      <p:sp>
        <p:nvSpPr>
          <p:cNvPr id="3" name="Content Placeholder 2"/>
          <p:cNvSpPr>
            <a:spLocks noGrp="1"/>
          </p:cNvSpPr>
          <p:nvPr>
            <p:ph idx="1"/>
          </p:nvPr>
        </p:nvSpPr>
        <p:spPr/>
        <p:txBody>
          <a:bodyPr/>
          <a:lstStyle/>
          <a:p>
            <a:r>
              <a:rPr lang="en-US" dirty="0" err="1"/>
              <a:t>Galilea</a:t>
            </a:r>
            <a:endParaRPr lang="en-US" dirty="0"/>
          </a:p>
        </p:txBody>
      </p:sp>
      <p:pic>
        <p:nvPicPr>
          <p:cNvPr id="4" name="Picture 3" descr="revuelta de los Macabeo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283" y="1752600"/>
            <a:ext cx="3810000" cy="4851400"/>
          </a:xfrm>
          <a:prstGeom prst="rect">
            <a:avLst/>
          </a:prstGeom>
        </p:spPr>
      </p:pic>
      <p:sp>
        <p:nvSpPr>
          <p:cNvPr id="5" name="TextBox 4"/>
          <p:cNvSpPr txBox="1"/>
          <p:nvPr/>
        </p:nvSpPr>
        <p:spPr>
          <a:xfrm>
            <a:off x="4332582" y="1742359"/>
            <a:ext cx="4547674" cy="5170647"/>
          </a:xfrm>
          <a:prstGeom prst="rect">
            <a:avLst/>
          </a:prstGeom>
          <a:noFill/>
        </p:spPr>
        <p:txBody>
          <a:bodyPr wrap="square" rtlCol="0">
            <a:spAutoFit/>
          </a:bodyPr>
          <a:lstStyle/>
          <a:p>
            <a:pPr algn="just"/>
            <a:r>
              <a:rPr lang="es-ES_tradnl" sz="2400" b="1" dirty="0">
                <a:solidFill>
                  <a:srgbClr val="FF0000"/>
                </a:solidFill>
              </a:rPr>
              <a:t>Galilea</a:t>
            </a:r>
          </a:p>
          <a:p>
            <a:pPr algn="just"/>
            <a:r>
              <a:rPr lang="es-ES_tradnl" dirty="0"/>
              <a:t>Este territorio había sido una colonia judía desde el tiempo de los jasmoneos. Ya en los tiempos de Jesús mantenía una autonomía que le diferenciaba del resto de la nación judía cuyo centro principal estaba en Jerusalén.  Su nombre se deriva de la frase circulo de los gentiles  (galil) y se refiere a su origen gentil (Isa. 9:1).  Al    tiempo de Jesús estaba rodeada de pueblos gentiles.</a:t>
            </a:r>
          </a:p>
          <a:p>
            <a:pPr algn="just"/>
            <a:r>
              <a:rPr lang="es-ES_tradnl" dirty="0"/>
              <a:t>Siempre se ha considerado una provincia de rebeldes, fue allí donde comenzó la guerra contra Roma (64-70 dC).</a:t>
            </a:r>
          </a:p>
          <a:p>
            <a:pPr algn="just"/>
            <a:endParaRPr lang="es-ES_tradnl" dirty="0"/>
          </a:p>
          <a:p>
            <a:pPr algn="just"/>
            <a:endParaRPr lang="es-ES_tradnl" dirty="0"/>
          </a:p>
        </p:txBody>
      </p:sp>
    </p:spTree>
    <p:extLst>
      <p:ext uri="{BB962C8B-B14F-4D97-AF65-F5344CB8AC3E}">
        <p14:creationId xmlns:p14="http://schemas.microsoft.com/office/powerpoint/2010/main" val="4128010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EVANGELIO SEGÚN MARCOS (1:14-3:6)</a:t>
            </a:r>
          </a:p>
        </p:txBody>
      </p:sp>
      <p:sp>
        <p:nvSpPr>
          <p:cNvPr id="3" name="Content Placeholder 2"/>
          <p:cNvSpPr>
            <a:spLocks noGrp="1"/>
          </p:cNvSpPr>
          <p:nvPr>
            <p:ph idx="1"/>
          </p:nvPr>
        </p:nvSpPr>
        <p:spPr>
          <a:xfrm>
            <a:off x="286789" y="1752600"/>
            <a:ext cx="8593465" cy="4853202"/>
          </a:xfrm>
        </p:spPr>
        <p:txBody>
          <a:bodyPr/>
          <a:lstStyle/>
          <a:p>
            <a:pPr algn="just"/>
            <a:r>
              <a:rPr lang="es-ES_tradnl" dirty="0"/>
              <a:t>Después de su tentación en el desierto y su victoria sobre Satanás, Jesús se dirige, no a Jerusalén sino a galilea.  A los pobres de la tierra, los marginados, los enfermos y endemoniados. </a:t>
            </a:r>
          </a:p>
          <a:p>
            <a:pPr algn="just"/>
            <a:r>
              <a:rPr lang="es-ES_tradnl" dirty="0"/>
              <a:t>Los que necesitan ver que este evangelio, a diferencia del ministerio de Juan, no se queda solo en predicación y penitencia, sino que son buenas nuevas con poder. (2:10)</a:t>
            </a:r>
          </a:p>
          <a:p>
            <a:pPr algn="just"/>
            <a:r>
              <a:rPr lang="es-ES_tradnl" dirty="0"/>
              <a:t>Es un evangelio que logra cambiarnos, que envuelve por dentro nuestro ser y nos convierte en nuevos seres humanos.</a:t>
            </a:r>
          </a:p>
        </p:txBody>
      </p:sp>
    </p:spTree>
    <p:extLst>
      <p:ext uri="{BB962C8B-B14F-4D97-AF65-F5344CB8AC3E}">
        <p14:creationId xmlns:p14="http://schemas.microsoft.com/office/powerpoint/2010/main" val="1786747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EVANGELIO SEGÚN MARCOS (1:14-6:6)</a:t>
            </a:r>
          </a:p>
        </p:txBody>
      </p:sp>
      <p:sp>
        <p:nvSpPr>
          <p:cNvPr id="3" name="Content Placeholder 2"/>
          <p:cNvSpPr>
            <a:spLocks noGrp="1"/>
          </p:cNvSpPr>
          <p:nvPr>
            <p:ph idx="1"/>
          </p:nvPr>
        </p:nvSpPr>
        <p:spPr>
          <a:xfrm>
            <a:off x="307275" y="1752600"/>
            <a:ext cx="8552495" cy="4832719"/>
          </a:xfrm>
        </p:spPr>
        <p:txBody>
          <a:bodyPr>
            <a:normAutofit/>
          </a:bodyPr>
          <a:lstStyle/>
          <a:p>
            <a:pPr algn="just"/>
            <a:r>
              <a:rPr lang="es-ES_tradnl" dirty="0"/>
              <a:t>Jesús se distancia del establecimiento religioso y político de su tiempo al escoger de entre el pueblo a sus compañeros de ministerio.  Primero invita a 4 pescadores galileos y luego sigue invitando gente común y hasta publicanos como Leví. </a:t>
            </a:r>
          </a:p>
          <a:p>
            <a:pPr algn="just"/>
            <a:r>
              <a:rPr lang="es-ES_tradnl" dirty="0"/>
              <a:t>Esto demuestra la visión que tenía Jesús del reino de Dios.  Éste era uno que no dependía de la cultura ni de la política  sino directamente de Dios a través de su hijo Jesús que también era galileo.</a:t>
            </a:r>
          </a:p>
          <a:p>
            <a:pPr algn="just"/>
            <a:r>
              <a:rPr lang="es-ES_tradnl" dirty="0"/>
              <a:t>La respuesta de estos 5  primeros discípulos demuestra lo que sucede cuando uno es encontrado por Jesús: lo dejaron todo por el evangelio. </a:t>
            </a:r>
          </a:p>
        </p:txBody>
      </p:sp>
    </p:spTree>
    <p:extLst>
      <p:ext uri="{BB962C8B-B14F-4D97-AF65-F5344CB8AC3E}">
        <p14:creationId xmlns:p14="http://schemas.microsoft.com/office/powerpoint/2010/main" val="3934211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EVANGELIO SEGÚN MARCOS (1:14-6:6)</a:t>
            </a:r>
          </a:p>
        </p:txBody>
      </p:sp>
      <p:sp>
        <p:nvSpPr>
          <p:cNvPr id="3" name="Content Placeholder 2"/>
          <p:cNvSpPr>
            <a:spLocks noGrp="1"/>
          </p:cNvSpPr>
          <p:nvPr>
            <p:ph idx="1"/>
          </p:nvPr>
        </p:nvSpPr>
        <p:spPr/>
        <p:txBody>
          <a:bodyPr>
            <a:normAutofit lnSpcReduction="10000"/>
          </a:bodyPr>
          <a:lstStyle/>
          <a:p>
            <a:pPr algn="just"/>
            <a:r>
              <a:rPr lang="es-ES_tradnl" dirty="0"/>
              <a:t>Aparte de ser una colección de obras milagrosas esta parte (2:23-5:43) incluye además colecciones de controversia y por supuesto las parábolas.</a:t>
            </a:r>
          </a:p>
          <a:p>
            <a:pPr algn="just"/>
            <a:r>
              <a:rPr lang="es-ES_tradnl" dirty="0"/>
              <a:t>Podemos ver cómo surgen las controversias con la élite religiosa que mantiene algo de poder, el poco que le permite el imperio romano. Estos son los que conspiran para prenderle y matarle.</a:t>
            </a:r>
          </a:p>
          <a:p>
            <a:pPr algn="just"/>
            <a:r>
              <a:rPr lang="es-ES_tradnl" dirty="0"/>
              <a:t>En todos los casos que esta selección presenta podemos ver algo de la visión de Jesús del reino de Dios.  En ellos se enfoca en la gente que necesita, no en los que tienen abundancia, sino en, como diría él mismo: “estos pequeños”.</a:t>
            </a:r>
          </a:p>
        </p:txBody>
      </p:sp>
    </p:spTree>
    <p:extLst>
      <p:ext uri="{BB962C8B-B14F-4D97-AF65-F5344CB8AC3E}">
        <p14:creationId xmlns:p14="http://schemas.microsoft.com/office/powerpoint/2010/main" val="316022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EVANGELIO SEGÚN MARCOS (1:14-6:6)</a:t>
            </a:r>
          </a:p>
        </p:txBody>
      </p:sp>
      <p:sp>
        <p:nvSpPr>
          <p:cNvPr id="3" name="Content Placeholder 2"/>
          <p:cNvSpPr>
            <a:spLocks noGrp="1"/>
          </p:cNvSpPr>
          <p:nvPr>
            <p:ph idx="1"/>
          </p:nvPr>
        </p:nvSpPr>
        <p:spPr/>
        <p:txBody>
          <a:bodyPr>
            <a:normAutofit fontScale="92500" lnSpcReduction="10000"/>
          </a:bodyPr>
          <a:lstStyle/>
          <a:p>
            <a:pPr algn="just"/>
            <a:r>
              <a:rPr lang="es-ES_tradnl" dirty="0"/>
              <a:t>La unidad de los versos 3:7-12 resume la actividad del ministerio iniciado por Jesús en Galilea.  Podemos ver cómo el grupo de seguidores ha crecido y le siguen de todo el entorno judío.</a:t>
            </a:r>
          </a:p>
          <a:p>
            <a:pPr algn="just"/>
            <a:r>
              <a:rPr lang="es-ES_tradnl" dirty="0"/>
              <a:t>Es en medio de ese éxito que Jesús decide nombrar a los 12 para que puedan compartir la tarea de anunciar el evangelio del reino de Dios. Ha comenzado la restauración de las 12 tribus de un Israel escatológico. </a:t>
            </a:r>
          </a:p>
          <a:p>
            <a:pPr algn="just"/>
            <a:r>
              <a:rPr lang="es-ES_tradnl" dirty="0"/>
              <a:t>Desde ahora en adelante ellos tendrán una exposición más intensa que el resto, por cuanto ellos son los que llevarán a cabo la obra en la ausencia del maestro.  Por eso él le explica solo a ellos, el significado de las parábolas.</a:t>
            </a:r>
          </a:p>
          <a:p>
            <a:pPr algn="just"/>
            <a:endParaRPr lang="es-ES_tradnl" dirty="0"/>
          </a:p>
        </p:txBody>
      </p:sp>
    </p:spTree>
    <p:extLst>
      <p:ext uri="{BB962C8B-B14F-4D97-AF65-F5344CB8AC3E}">
        <p14:creationId xmlns:p14="http://schemas.microsoft.com/office/powerpoint/2010/main" val="270588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EVANGELIO SEGÚN MARCOS (1:14-6:6)</a:t>
            </a:r>
          </a:p>
        </p:txBody>
      </p:sp>
      <p:sp>
        <p:nvSpPr>
          <p:cNvPr id="3" name="Content Placeholder 2"/>
          <p:cNvSpPr>
            <a:spLocks noGrp="1"/>
          </p:cNvSpPr>
          <p:nvPr>
            <p:ph idx="1"/>
          </p:nvPr>
        </p:nvSpPr>
        <p:spPr/>
        <p:txBody>
          <a:bodyPr/>
          <a:lstStyle/>
          <a:p>
            <a:pPr algn="just"/>
            <a:r>
              <a:rPr lang="es-ES_tradnl" dirty="0"/>
              <a:t>Interesantemente vemos cómo  por un lado, la familia de Jesús pensaba que estaba loco y vinieron a rescatarle y por otro lado los escribas dicen que esta poseído y que por el poder de Satanás expulsa los demonios.   </a:t>
            </a:r>
          </a:p>
          <a:p>
            <a:pPr algn="just"/>
            <a:r>
              <a:rPr lang="es-ES_tradnl" dirty="0"/>
              <a:t>Jesús sin embargo rechaza a ambos.  Reconoce como familia a los que que hacen la voluntad de Dios y condena al infierno eterno a los que no creen que por el Espíritu hace la señales que demuestran el origen de su poder y la razón de su ministerio.</a:t>
            </a:r>
          </a:p>
        </p:txBody>
      </p:sp>
    </p:spTree>
    <p:extLst>
      <p:ext uri="{BB962C8B-B14F-4D97-AF65-F5344CB8AC3E}">
        <p14:creationId xmlns:p14="http://schemas.microsoft.com/office/powerpoint/2010/main" val="312078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EVANGELIO SEGÚN MARCOS (1:14-6:6)</a:t>
            </a:r>
          </a:p>
        </p:txBody>
      </p:sp>
      <p:sp>
        <p:nvSpPr>
          <p:cNvPr id="3" name="Content Placeholder 2"/>
          <p:cNvSpPr>
            <a:spLocks noGrp="1"/>
          </p:cNvSpPr>
          <p:nvPr>
            <p:ph idx="1"/>
          </p:nvPr>
        </p:nvSpPr>
        <p:spPr/>
        <p:txBody>
          <a:bodyPr>
            <a:normAutofit fontScale="92500"/>
          </a:bodyPr>
          <a:lstStyle/>
          <a:p>
            <a:pPr algn="just"/>
            <a:r>
              <a:rPr lang="es-ES_tradnl" dirty="0"/>
              <a:t>Las parábolas (4:1-34) eran una de las formas favoritas de enseñanzas del maestro.  Usaba formas sencillas y contextuales para que el pueblo entendiera.  Pero sobre todo porque era lo que él conocía.  Recordemos que Jesús era un artesano aldeano de Nazaret y no un cosmopolita de Jerusalén.</a:t>
            </a:r>
          </a:p>
          <a:p>
            <a:pPr algn="just"/>
            <a:r>
              <a:rPr lang="es-ES_tradnl" dirty="0"/>
              <a:t>Se piensa que el suceso de Gadara es una forma de Marcos mostrar su oposición a la ocupación romana.   El hecho de que eran demonios a los que llamó legión y que fuera en territorio gentil hace pensar a algunos que fue una referencia al imperio romano.</a:t>
            </a:r>
          </a:p>
          <a:p>
            <a:pPr algn="just"/>
            <a:endParaRPr lang="es-ES_tradnl" dirty="0"/>
          </a:p>
        </p:txBody>
      </p:sp>
    </p:spTree>
    <p:extLst>
      <p:ext uri="{BB962C8B-B14F-4D97-AF65-F5344CB8AC3E}">
        <p14:creationId xmlns:p14="http://schemas.microsoft.com/office/powerpoint/2010/main" val="311053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EVANGELIO SEGÚN MARCOS (1:14-6:6)</a:t>
            </a:r>
          </a:p>
        </p:txBody>
      </p:sp>
      <p:sp>
        <p:nvSpPr>
          <p:cNvPr id="3" name="Content Placeholder 2"/>
          <p:cNvSpPr>
            <a:spLocks noGrp="1"/>
          </p:cNvSpPr>
          <p:nvPr>
            <p:ph idx="1"/>
          </p:nvPr>
        </p:nvSpPr>
        <p:spPr/>
        <p:txBody>
          <a:bodyPr>
            <a:normAutofit lnSpcReduction="10000"/>
          </a:bodyPr>
          <a:lstStyle/>
          <a:p>
            <a:pPr algn="just"/>
            <a:r>
              <a:rPr lang="es-ES_tradnl" dirty="0"/>
              <a:t>El regreso a Nazaret (6:1-6)  hace ver que antes de su bautismo Jesús se comportó como cualquier hijo de vecino.  Allí vivía su familia allí se crió, jugó y se machucó como cualquier muchachito.  Ellos vieron como fue creciendo hasta convertirse en un hombre y un artesano, como el resto de su familia.</a:t>
            </a:r>
          </a:p>
          <a:p>
            <a:pPr algn="just"/>
            <a:r>
              <a:rPr lang="es-ES_tradnl" dirty="0"/>
              <a:t>Por eso no podían creer lo que de él se decía ni aún viéndolo y oyéndolo por ellos mismos. A tal grado llegó su incredulidad que dice Marcos que por ello Jesús no pudo hacer muchos milagros y que hasta él mismo  se asombró de la falta de fe de sus compueblanos.  </a:t>
            </a:r>
          </a:p>
          <a:p>
            <a:pPr algn="just"/>
            <a:endParaRPr lang="en-US" dirty="0"/>
          </a:p>
        </p:txBody>
      </p:sp>
    </p:spTree>
    <p:extLst>
      <p:ext uri="{BB962C8B-B14F-4D97-AF65-F5344CB8AC3E}">
        <p14:creationId xmlns:p14="http://schemas.microsoft.com/office/powerpoint/2010/main" val="315231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EVANGELIO SEGÚN MARCOS (1:14-6:6)</a:t>
            </a:r>
          </a:p>
        </p:txBody>
      </p:sp>
      <p:sp>
        <p:nvSpPr>
          <p:cNvPr id="3" name="Content Placeholder 2"/>
          <p:cNvSpPr>
            <a:spLocks noGrp="1"/>
          </p:cNvSpPr>
          <p:nvPr>
            <p:ph idx="1"/>
          </p:nvPr>
        </p:nvSpPr>
        <p:spPr/>
        <p:txBody>
          <a:bodyPr>
            <a:normAutofit/>
          </a:bodyPr>
          <a:lstStyle/>
          <a:p>
            <a:pPr marL="114300" indent="0" algn="ctr">
              <a:buNone/>
            </a:pPr>
            <a:r>
              <a:rPr lang="es-ES_tradnl" sz="4800" b="1" dirty="0">
                <a:solidFill>
                  <a:srgbClr val="FF0000"/>
                </a:solidFill>
              </a:rPr>
              <a:t>Dudas, Preguntas o Comentarios</a:t>
            </a:r>
          </a:p>
          <a:p>
            <a:pPr marL="114300" indent="0" algn="ctr">
              <a:buNone/>
            </a:pPr>
            <a:endParaRPr lang="es-ES_tradnl" sz="4800" b="1" dirty="0">
              <a:solidFill>
                <a:srgbClr val="FF0000"/>
              </a:solidFill>
            </a:endParaRPr>
          </a:p>
          <a:p>
            <a:pPr marL="114300" indent="0" algn="ctr">
              <a:buNone/>
            </a:pPr>
            <a:r>
              <a:rPr lang="es-ES_tradnl" sz="4800" b="1" dirty="0">
                <a:solidFill>
                  <a:srgbClr val="3366FF"/>
                </a:solidFill>
              </a:rPr>
              <a:t>Que Dios les </a:t>
            </a:r>
            <a:r>
              <a:rPr lang="es-ES_tradnl" sz="4800" b="1" dirty="0" err="1">
                <a:solidFill>
                  <a:srgbClr val="3366FF"/>
                </a:solidFill>
              </a:rPr>
              <a:t>continue</a:t>
            </a:r>
            <a:r>
              <a:rPr lang="es-ES_tradnl" sz="4800" b="1" dirty="0">
                <a:solidFill>
                  <a:srgbClr val="3366FF"/>
                </a:solidFill>
              </a:rPr>
              <a:t> Bendiciendo</a:t>
            </a:r>
          </a:p>
          <a:p>
            <a:pPr marL="114300" indent="0" algn="ctr">
              <a:buNone/>
            </a:pPr>
            <a:endParaRPr lang="es-ES_tradnl" sz="4800" b="1" dirty="0">
              <a:solidFill>
                <a:srgbClr val="FF0000"/>
              </a:solidFill>
            </a:endParaRPr>
          </a:p>
        </p:txBody>
      </p:sp>
    </p:spTree>
    <p:extLst>
      <p:ext uri="{BB962C8B-B14F-4D97-AF65-F5344CB8AC3E}">
        <p14:creationId xmlns:p14="http://schemas.microsoft.com/office/powerpoint/2010/main" val="1129621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EVANGELIO SEGÚN MARCOS (1:14-3:6)</a:t>
            </a:r>
          </a:p>
        </p:txBody>
      </p:sp>
      <p:sp>
        <p:nvSpPr>
          <p:cNvPr id="3" name="Content Placeholder 2"/>
          <p:cNvSpPr>
            <a:spLocks noGrp="1"/>
          </p:cNvSpPr>
          <p:nvPr>
            <p:ph idx="1"/>
          </p:nvPr>
        </p:nvSpPr>
        <p:spPr/>
        <p:txBody>
          <a:bodyPr>
            <a:normAutofit/>
          </a:bodyPr>
          <a:lstStyle/>
          <a:p>
            <a:r>
              <a:rPr lang="es-ES_tradnl" sz="4400" b="1" dirty="0">
                <a:solidFill>
                  <a:srgbClr val="3366FF"/>
                </a:solidFill>
              </a:rPr>
              <a:t>Bibliografía:</a:t>
            </a:r>
          </a:p>
          <a:p>
            <a:pPr marL="114300" indent="0">
              <a:buNone/>
            </a:pPr>
            <a:r>
              <a:rPr lang="es-ES_tradnl" dirty="0"/>
              <a:t>Pikaza Ibarrondo, Xabier. </a:t>
            </a:r>
            <a:r>
              <a:rPr lang="es-ES_tradnl" i="1" dirty="0"/>
              <a:t>Comentario Al Evangelio 	De Marcos</a:t>
            </a:r>
            <a:r>
              <a:rPr lang="es-ES_tradnl" dirty="0"/>
              <a:t>. Barcelona: Editorial CLIE, 2013.</a:t>
            </a:r>
          </a:p>
          <a:p>
            <a:pPr marL="114300" indent="0">
              <a:buNone/>
            </a:pPr>
            <a:r>
              <a:rPr lang="es-ES_tradnl" dirty="0"/>
              <a:t>Vena, Osvaldo D. </a:t>
            </a:r>
            <a:r>
              <a:rPr lang="es-ES_tradnl" i="1" dirty="0"/>
              <a:t>Evangelio De Marcos</a:t>
            </a:r>
            <a:r>
              <a:rPr lang="es-ES_tradnl" dirty="0"/>
              <a:t>. Miami: 	Sociedades Bíblicas Unidas, 2008.</a:t>
            </a:r>
          </a:p>
          <a:p>
            <a:r>
              <a:rPr lang="es-ES_tradnl" sz="4400" b="1" dirty="0">
                <a:solidFill>
                  <a:srgbClr val="3366FF"/>
                </a:solidFill>
              </a:rPr>
              <a:t> </a:t>
            </a:r>
          </a:p>
        </p:txBody>
      </p:sp>
    </p:spTree>
    <p:extLst>
      <p:ext uri="{BB962C8B-B14F-4D97-AF65-F5344CB8AC3E}">
        <p14:creationId xmlns:p14="http://schemas.microsoft.com/office/powerpoint/2010/main" val="6359524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ＭＳ Ｐ明朝"/>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Apothecary.thmx</Template>
  <TotalTime>1359</TotalTime>
  <Words>992</Words>
  <Application>Microsoft Macintosh PowerPoint</Application>
  <PresentationFormat>On-screen Show (4:3)</PresentationFormat>
  <Paragraphs>44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Book Antiqua</vt:lpstr>
      <vt:lpstr>Century Gothic</vt:lpstr>
      <vt:lpstr>Apothecary</vt:lpstr>
      <vt:lpstr>EL EVANGELIO SEGÚN MARCOS</vt:lpstr>
      <vt:lpstr>EVANGELIO SEGÚN MARCOS (1:14-6:6)</vt:lpstr>
      <vt:lpstr>EVANGELIO SEGÚN MARCOS (1:14-6:6)</vt:lpstr>
      <vt:lpstr>EVANGELIO SEGÚN MARCOS (1:14-3:6)</vt:lpstr>
      <vt:lpstr>EVANGELIO SEGÚN MARCOS (1:14-6:6)</vt:lpstr>
      <vt:lpstr>EVANGELIO SEGÚN MARCOS (1:14-6:6)</vt:lpstr>
      <vt:lpstr>EVANGELIO SEGÚN MARCOS (1:14-6:6)</vt:lpstr>
      <vt:lpstr>EVANGELIO SEGÚN MARCOS (1:14-6:6)</vt:lpstr>
      <vt:lpstr>EVANGELIO SEGÚN MARCOS (1:14-6:6)</vt:lpstr>
      <vt:lpstr>EVANGELIO SEGÚN MARCOS (1:14-6:6)</vt:lpstr>
      <vt:lpstr>EVANGELIO SEGÚN MARCOS (1:14-6:6)</vt:lpstr>
      <vt:lpstr>EVANGELIO SEGÚN MARCOS (1:14-3:6)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EVANGELIO SEGÚN MARCOS</dc:title>
  <dc:creator>José A. Santos Rios</dc:creator>
  <cp:lastModifiedBy>Jose A. Santos Rios</cp:lastModifiedBy>
  <cp:revision>19</cp:revision>
  <dcterms:created xsi:type="dcterms:W3CDTF">2020-09-21T15:20:08Z</dcterms:created>
  <dcterms:modified xsi:type="dcterms:W3CDTF">2021-04-06T21:51:14Z</dcterms:modified>
</cp:coreProperties>
</file>